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75" r:id="rId2"/>
    <p:sldId id="2147469583" r:id="rId3"/>
    <p:sldId id="490" r:id="rId4"/>
    <p:sldId id="2147469584" r:id="rId5"/>
    <p:sldId id="2147469604" r:id="rId6"/>
    <p:sldId id="2147469605" r:id="rId7"/>
    <p:sldId id="257" r:id="rId8"/>
    <p:sldId id="2147469586" r:id="rId9"/>
    <p:sldId id="2147469587" r:id="rId10"/>
    <p:sldId id="2147469588" r:id="rId11"/>
    <p:sldId id="2147469558" r:id="rId12"/>
    <p:sldId id="2147469559" r:id="rId13"/>
    <p:sldId id="2147469560" r:id="rId14"/>
    <p:sldId id="478" r:id="rId15"/>
    <p:sldId id="2147469562" r:id="rId16"/>
    <p:sldId id="2147469563" r:id="rId17"/>
    <p:sldId id="2147469564" r:id="rId18"/>
    <p:sldId id="2147469565" r:id="rId19"/>
    <p:sldId id="2147469566" r:id="rId20"/>
    <p:sldId id="2147469555" r:id="rId21"/>
    <p:sldId id="2147469572" r:id="rId22"/>
    <p:sldId id="2147469561" r:id="rId23"/>
    <p:sldId id="2147469573" r:id="rId24"/>
    <p:sldId id="2147469567" r:id="rId25"/>
    <p:sldId id="2147469602" r:id="rId26"/>
    <p:sldId id="584" r:id="rId27"/>
    <p:sldId id="2147469557" r:id="rId28"/>
    <p:sldId id="421" r:id="rId29"/>
    <p:sldId id="422" r:id="rId30"/>
    <p:sldId id="434" r:id="rId31"/>
    <p:sldId id="2147469599" r:id="rId32"/>
    <p:sldId id="2147469601" r:id="rId33"/>
    <p:sldId id="2147469600" r:id="rId34"/>
    <p:sldId id="495" r:id="rId35"/>
    <p:sldId id="2147469597" r:id="rId36"/>
    <p:sldId id="2147469598" r:id="rId37"/>
    <p:sldId id="2147469590" r:id="rId38"/>
    <p:sldId id="2147469591" r:id="rId39"/>
    <p:sldId id="2147469593" r:id="rId40"/>
    <p:sldId id="2147469594" r:id="rId41"/>
    <p:sldId id="2147469595" r:id="rId42"/>
    <p:sldId id="2147469596" r:id="rId43"/>
    <p:sldId id="2147469589" r:id="rId44"/>
    <p:sldId id="2147469552" r:id="rId45"/>
    <p:sldId id="457" r:id="rId46"/>
    <p:sldId id="2147469585" r:id="rId47"/>
    <p:sldId id="327" r:id="rId48"/>
    <p:sldId id="458" r:id="rId49"/>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B9252-1404-4AA0-83AF-C28AA14E180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DO"/>
          </a:p>
        </p:txBody>
      </p:sp>
      <p:sp>
        <p:nvSpPr>
          <p:cNvPr id="3" name="Subtítulo 2">
            <a:extLst>
              <a:ext uri="{FF2B5EF4-FFF2-40B4-BE49-F238E27FC236}">
                <a16:creationId xmlns:a16="http://schemas.microsoft.com/office/drawing/2014/main" id="{C3873AA2-0CF3-4919-BB32-C8B3575F07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DO"/>
          </a:p>
        </p:txBody>
      </p:sp>
      <p:sp>
        <p:nvSpPr>
          <p:cNvPr id="4" name="Marcador de fecha 3">
            <a:extLst>
              <a:ext uri="{FF2B5EF4-FFF2-40B4-BE49-F238E27FC236}">
                <a16:creationId xmlns:a16="http://schemas.microsoft.com/office/drawing/2014/main" id="{E627FFC3-D898-4B30-9B6D-DFDDFB219266}"/>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5" name="Marcador de pie de página 4">
            <a:extLst>
              <a:ext uri="{FF2B5EF4-FFF2-40B4-BE49-F238E27FC236}">
                <a16:creationId xmlns:a16="http://schemas.microsoft.com/office/drawing/2014/main" id="{5776FC90-B59D-4815-841C-B7B7771BDD7C}"/>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DDF5DD60-A927-4C20-A663-F9EC0CBAC5F5}"/>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3796244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B40676-0860-45CB-A92A-F165E2568F89}"/>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texto vertical 2">
            <a:extLst>
              <a:ext uri="{FF2B5EF4-FFF2-40B4-BE49-F238E27FC236}">
                <a16:creationId xmlns:a16="http://schemas.microsoft.com/office/drawing/2014/main" id="{94B91B29-6748-42DF-8DE2-97B409BCD2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9D43C47B-8A1B-44E1-9A1F-DE175EB0426E}"/>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5" name="Marcador de pie de página 4">
            <a:extLst>
              <a:ext uri="{FF2B5EF4-FFF2-40B4-BE49-F238E27FC236}">
                <a16:creationId xmlns:a16="http://schemas.microsoft.com/office/drawing/2014/main" id="{C35D5B5E-ED48-4F43-9C64-EC15692563F3}"/>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121846C4-6F71-468E-912E-7670F01B9A66}"/>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137436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69AB184-9829-4DD6-A2D2-B8902BA3E80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DO"/>
          </a:p>
        </p:txBody>
      </p:sp>
      <p:sp>
        <p:nvSpPr>
          <p:cNvPr id="3" name="Marcador de texto vertical 2">
            <a:extLst>
              <a:ext uri="{FF2B5EF4-FFF2-40B4-BE49-F238E27FC236}">
                <a16:creationId xmlns:a16="http://schemas.microsoft.com/office/drawing/2014/main" id="{2CB6B937-B9D6-4229-B606-02E214C20EE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5B50DA9B-B4A2-4A7C-B640-C8364073C90E}"/>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5" name="Marcador de pie de página 4">
            <a:extLst>
              <a:ext uri="{FF2B5EF4-FFF2-40B4-BE49-F238E27FC236}">
                <a16:creationId xmlns:a16="http://schemas.microsoft.com/office/drawing/2014/main" id="{D3DAB9B8-1DDE-4161-86AA-6468FB15DB77}"/>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8BAC39A6-00B0-49F3-A124-825AFC9CB44E}"/>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335445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AA6766-BA51-44DA-8742-6782FA12AAAF}"/>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contenido 2">
            <a:extLst>
              <a:ext uri="{FF2B5EF4-FFF2-40B4-BE49-F238E27FC236}">
                <a16:creationId xmlns:a16="http://schemas.microsoft.com/office/drawing/2014/main" id="{C6C5B014-04E4-472D-A253-53A4DDE7867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29EB0B93-34B2-4E0F-9838-1FCEB587FB4B}"/>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5" name="Marcador de pie de página 4">
            <a:extLst>
              <a:ext uri="{FF2B5EF4-FFF2-40B4-BE49-F238E27FC236}">
                <a16:creationId xmlns:a16="http://schemas.microsoft.com/office/drawing/2014/main" id="{AE46B6D7-91AF-4249-9C12-523C217773E6}"/>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99F86EDC-D5C1-41FA-9C01-126F953A742D}"/>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2249678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363EF8-B40D-4759-943C-83EB96E9C6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DO"/>
          </a:p>
        </p:txBody>
      </p:sp>
      <p:sp>
        <p:nvSpPr>
          <p:cNvPr id="3" name="Marcador de texto 2">
            <a:extLst>
              <a:ext uri="{FF2B5EF4-FFF2-40B4-BE49-F238E27FC236}">
                <a16:creationId xmlns:a16="http://schemas.microsoft.com/office/drawing/2014/main" id="{8C1AC7B5-E99F-46B3-99FC-070B003047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0D6B5ED-9C49-40E7-A421-593CF3DD0780}"/>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5" name="Marcador de pie de página 4">
            <a:extLst>
              <a:ext uri="{FF2B5EF4-FFF2-40B4-BE49-F238E27FC236}">
                <a16:creationId xmlns:a16="http://schemas.microsoft.com/office/drawing/2014/main" id="{DB51CD3F-0E77-41A1-9BD3-8C34B0A0346A}"/>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A71CE1EA-E48C-42A1-92A2-76D5D3B31C63}"/>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220282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103205-B6B4-4279-9B81-37A9C8D27F79}"/>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contenido 2">
            <a:extLst>
              <a:ext uri="{FF2B5EF4-FFF2-40B4-BE49-F238E27FC236}">
                <a16:creationId xmlns:a16="http://schemas.microsoft.com/office/drawing/2014/main" id="{A17D7EDE-B2B0-44FD-A696-EAD5AB2EA17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contenido 3">
            <a:extLst>
              <a:ext uri="{FF2B5EF4-FFF2-40B4-BE49-F238E27FC236}">
                <a16:creationId xmlns:a16="http://schemas.microsoft.com/office/drawing/2014/main" id="{9E542BF3-E4C5-4C3F-8C82-3713AEAD8B9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5" name="Marcador de fecha 4">
            <a:extLst>
              <a:ext uri="{FF2B5EF4-FFF2-40B4-BE49-F238E27FC236}">
                <a16:creationId xmlns:a16="http://schemas.microsoft.com/office/drawing/2014/main" id="{62933ED2-6CBF-467B-8A1E-860CC347DE15}"/>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6" name="Marcador de pie de página 5">
            <a:extLst>
              <a:ext uri="{FF2B5EF4-FFF2-40B4-BE49-F238E27FC236}">
                <a16:creationId xmlns:a16="http://schemas.microsoft.com/office/drawing/2014/main" id="{349A83D9-3533-492E-9092-6472F28CA04E}"/>
              </a:ext>
            </a:extLst>
          </p:cNvPr>
          <p:cNvSpPr>
            <a:spLocks noGrp="1"/>
          </p:cNvSpPr>
          <p:nvPr>
            <p:ph type="ftr" sz="quarter" idx="11"/>
          </p:nvPr>
        </p:nvSpPr>
        <p:spPr/>
        <p:txBody>
          <a:bodyPr/>
          <a:lstStyle/>
          <a:p>
            <a:endParaRPr lang="es-DO"/>
          </a:p>
        </p:txBody>
      </p:sp>
      <p:sp>
        <p:nvSpPr>
          <p:cNvPr id="7" name="Marcador de número de diapositiva 6">
            <a:extLst>
              <a:ext uri="{FF2B5EF4-FFF2-40B4-BE49-F238E27FC236}">
                <a16:creationId xmlns:a16="http://schemas.microsoft.com/office/drawing/2014/main" id="{76816270-C796-409E-A2EE-6122BFD4AE49}"/>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681082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138FD6-6A97-49A4-A7A9-C267C453E21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DO"/>
          </a:p>
        </p:txBody>
      </p:sp>
      <p:sp>
        <p:nvSpPr>
          <p:cNvPr id="3" name="Marcador de texto 2">
            <a:extLst>
              <a:ext uri="{FF2B5EF4-FFF2-40B4-BE49-F238E27FC236}">
                <a16:creationId xmlns:a16="http://schemas.microsoft.com/office/drawing/2014/main" id="{994226A7-33BA-4B11-B7C7-BF2668E5F5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421F04B-8C06-4873-B641-55AED628A7B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5" name="Marcador de texto 4">
            <a:extLst>
              <a:ext uri="{FF2B5EF4-FFF2-40B4-BE49-F238E27FC236}">
                <a16:creationId xmlns:a16="http://schemas.microsoft.com/office/drawing/2014/main" id="{968F2BDF-81CE-4AB0-9199-E63FD483BE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C080996-3D39-495E-97E3-A0C389FF93D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7" name="Marcador de fecha 6">
            <a:extLst>
              <a:ext uri="{FF2B5EF4-FFF2-40B4-BE49-F238E27FC236}">
                <a16:creationId xmlns:a16="http://schemas.microsoft.com/office/drawing/2014/main" id="{E6507892-9C24-4BA2-9725-811433BC1E3D}"/>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8" name="Marcador de pie de página 7">
            <a:extLst>
              <a:ext uri="{FF2B5EF4-FFF2-40B4-BE49-F238E27FC236}">
                <a16:creationId xmlns:a16="http://schemas.microsoft.com/office/drawing/2014/main" id="{77B09DAD-8E1A-4876-8410-5C511D165D12}"/>
              </a:ext>
            </a:extLst>
          </p:cNvPr>
          <p:cNvSpPr>
            <a:spLocks noGrp="1"/>
          </p:cNvSpPr>
          <p:nvPr>
            <p:ph type="ftr" sz="quarter" idx="11"/>
          </p:nvPr>
        </p:nvSpPr>
        <p:spPr/>
        <p:txBody>
          <a:bodyPr/>
          <a:lstStyle/>
          <a:p>
            <a:endParaRPr lang="es-DO"/>
          </a:p>
        </p:txBody>
      </p:sp>
      <p:sp>
        <p:nvSpPr>
          <p:cNvPr id="9" name="Marcador de número de diapositiva 8">
            <a:extLst>
              <a:ext uri="{FF2B5EF4-FFF2-40B4-BE49-F238E27FC236}">
                <a16:creationId xmlns:a16="http://schemas.microsoft.com/office/drawing/2014/main" id="{1E328948-113C-4585-A95C-F8123924A9E0}"/>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3449163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47C4CB-5347-4D15-BD8B-CC5DFDB3B0CB}"/>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fecha 2">
            <a:extLst>
              <a:ext uri="{FF2B5EF4-FFF2-40B4-BE49-F238E27FC236}">
                <a16:creationId xmlns:a16="http://schemas.microsoft.com/office/drawing/2014/main" id="{C4DE9AEB-CD8C-47BB-BBD5-75BE0852F3B0}"/>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4" name="Marcador de pie de página 3">
            <a:extLst>
              <a:ext uri="{FF2B5EF4-FFF2-40B4-BE49-F238E27FC236}">
                <a16:creationId xmlns:a16="http://schemas.microsoft.com/office/drawing/2014/main" id="{B8EAF8E3-0D7C-4F38-8D3B-B0AA36B9BC7C}"/>
              </a:ext>
            </a:extLst>
          </p:cNvPr>
          <p:cNvSpPr>
            <a:spLocks noGrp="1"/>
          </p:cNvSpPr>
          <p:nvPr>
            <p:ph type="ftr" sz="quarter" idx="11"/>
          </p:nvPr>
        </p:nvSpPr>
        <p:spPr/>
        <p:txBody>
          <a:bodyPr/>
          <a:lstStyle/>
          <a:p>
            <a:endParaRPr lang="es-DO"/>
          </a:p>
        </p:txBody>
      </p:sp>
      <p:sp>
        <p:nvSpPr>
          <p:cNvPr id="5" name="Marcador de número de diapositiva 4">
            <a:extLst>
              <a:ext uri="{FF2B5EF4-FFF2-40B4-BE49-F238E27FC236}">
                <a16:creationId xmlns:a16="http://schemas.microsoft.com/office/drawing/2014/main" id="{20CD048D-639C-4D56-A9D0-521474536721}"/>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1511408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EC6F6E5-EEC0-4E72-B0AE-F621530A3EBD}"/>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3" name="Marcador de pie de página 2">
            <a:extLst>
              <a:ext uri="{FF2B5EF4-FFF2-40B4-BE49-F238E27FC236}">
                <a16:creationId xmlns:a16="http://schemas.microsoft.com/office/drawing/2014/main" id="{DEAE00B2-CA03-428F-A396-E2E8AA61F867}"/>
              </a:ext>
            </a:extLst>
          </p:cNvPr>
          <p:cNvSpPr>
            <a:spLocks noGrp="1"/>
          </p:cNvSpPr>
          <p:nvPr>
            <p:ph type="ftr" sz="quarter" idx="11"/>
          </p:nvPr>
        </p:nvSpPr>
        <p:spPr/>
        <p:txBody>
          <a:bodyPr/>
          <a:lstStyle/>
          <a:p>
            <a:endParaRPr lang="es-DO"/>
          </a:p>
        </p:txBody>
      </p:sp>
      <p:sp>
        <p:nvSpPr>
          <p:cNvPr id="4" name="Marcador de número de diapositiva 3">
            <a:extLst>
              <a:ext uri="{FF2B5EF4-FFF2-40B4-BE49-F238E27FC236}">
                <a16:creationId xmlns:a16="http://schemas.microsoft.com/office/drawing/2014/main" id="{203E798B-72C6-4124-A027-C48C32CCF50E}"/>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242106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30B2A7-499B-4380-B6F2-47F0B01698A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DO"/>
          </a:p>
        </p:txBody>
      </p:sp>
      <p:sp>
        <p:nvSpPr>
          <p:cNvPr id="3" name="Marcador de contenido 2">
            <a:extLst>
              <a:ext uri="{FF2B5EF4-FFF2-40B4-BE49-F238E27FC236}">
                <a16:creationId xmlns:a16="http://schemas.microsoft.com/office/drawing/2014/main" id="{E900F8A3-E5AB-401D-9188-A1963F7811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texto 3">
            <a:extLst>
              <a:ext uri="{FF2B5EF4-FFF2-40B4-BE49-F238E27FC236}">
                <a16:creationId xmlns:a16="http://schemas.microsoft.com/office/drawing/2014/main" id="{B1FA0BBF-237E-46C9-B815-043473A202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1AF5D42-4006-4D41-83F1-063DB5F0A780}"/>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6" name="Marcador de pie de página 5">
            <a:extLst>
              <a:ext uri="{FF2B5EF4-FFF2-40B4-BE49-F238E27FC236}">
                <a16:creationId xmlns:a16="http://schemas.microsoft.com/office/drawing/2014/main" id="{CC4CADBC-6F5C-450A-8FD6-2BD94DB48024}"/>
              </a:ext>
            </a:extLst>
          </p:cNvPr>
          <p:cNvSpPr>
            <a:spLocks noGrp="1"/>
          </p:cNvSpPr>
          <p:nvPr>
            <p:ph type="ftr" sz="quarter" idx="11"/>
          </p:nvPr>
        </p:nvSpPr>
        <p:spPr/>
        <p:txBody>
          <a:bodyPr/>
          <a:lstStyle/>
          <a:p>
            <a:endParaRPr lang="es-DO"/>
          </a:p>
        </p:txBody>
      </p:sp>
      <p:sp>
        <p:nvSpPr>
          <p:cNvPr id="7" name="Marcador de número de diapositiva 6">
            <a:extLst>
              <a:ext uri="{FF2B5EF4-FFF2-40B4-BE49-F238E27FC236}">
                <a16:creationId xmlns:a16="http://schemas.microsoft.com/office/drawing/2014/main" id="{C26E3F81-8607-488C-A351-C99604E570CE}"/>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1132811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59083E-906E-44D8-838C-6FFEC371F9B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DO"/>
          </a:p>
        </p:txBody>
      </p:sp>
      <p:sp>
        <p:nvSpPr>
          <p:cNvPr id="3" name="Marcador de posición de imagen 2">
            <a:extLst>
              <a:ext uri="{FF2B5EF4-FFF2-40B4-BE49-F238E27FC236}">
                <a16:creationId xmlns:a16="http://schemas.microsoft.com/office/drawing/2014/main" id="{3A577A8C-7E1A-4DB6-AC1F-447C1581C9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Marcador de texto 3">
            <a:extLst>
              <a:ext uri="{FF2B5EF4-FFF2-40B4-BE49-F238E27FC236}">
                <a16:creationId xmlns:a16="http://schemas.microsoft.com/office/drawing/2014/main" id="{444D229B-ED7B-4C48-8174-393E2A940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6AD107-AABA-45E7-A74A-1D5C203F4853}"/>
              </a:ext>
            </a:extLst>
          </p:cNvPr>
          <p:cNvSpPr>
            <a:spLocks noGrp="1"/>
          </p:cNvSpPr>
          <p:nvPr>
            <p:ph type="dt" sz="half" idx="10"/>
          </p:nvPr>
        </p:nvSpPr>
        <p:spPr/>
        <p:txBody>
          <a:bodyPr/>
          <a:lstStyle/>
          <a:p>
            <a:fld id="{27E158DE-90E5-4CA4-BD48-A0057F0A4183}" type="datetimeFigureOut">
              <a:rPr lang="es-DO" smtClean="0"/>
              <a:t>4/4/2025</a:t>
            </a:fld>
            <a:endParaRPr lang="es-DO"/>
          </a:p>
        </p:txBody>
      </p:sp>
      <p:sp>
        <p:nvSpPr>
          <p:cNvPr id="6" name="Marcador de pie de página 5">
            <a:extLst>
              <a:ext uri="{FF2B5EF4-FFF2-40B4-BE49-F238E27FC236}">
                <a16:creationId xmlns:a16="http://schemas.microsoft.com/office/drawing/2014/main" id="{3FC984F5-B3B1-45E7-B288-F5CDA5316980}"/>
              </a:ext>
            </a:extLst>
          </p:cNvPr>
          <p:cNvSpPr>
            <a:spLocks noGrp="1"/>
          </p:cNvSpPr>
          <p:nvPr>
            <p:ph type="ftr" sz="quarter" idx="11"/>
          </p:nvPr>
        </p:nvSpPr>
        <p:spPr/>
        <p:txBody>
          <a:bodyPr/>
          <a:lstStyle/>
          <a:p>
            <a:endParaRPr lang="es-DO"/>
          </a:p>
        </p:txBody>
      </p:sp>
      <p:sp>
        <p:nvSpPr>
          <p:cNvPr id="7" name="Marcador de número de diapositiva 6">
            <a:extLst>
              <a:ext uri="{FF2B5EF4-FFF2-40B4-BE49-F238E27FC236}">
                <a16:creationId xmlns:a16="http://schemas.microsoft.com/office/drawing/2014/main" id="{75CD939B-DBDB-4E7C-9C0E-001890FD5CB1}"/>
              </a:ext>
            </a:extLst>
          </p:cNvPr>
          <p:cNvSpPr>
            <a:spLocks noGrp="1"/>
          </p:cNvSpPr>
          <p:nvPr>
            <p:ph type="sldNum" sz="quarter" idx="12"/>
          </p:nvPr>
        </p:nvSpPr>
        <p:spPr/>
        <p:txBody>
          <a:bodyPr/>
          <a:lstStyle/>
          <a:p>
            <a:fld id="{F2815BC5-C17A-43DE-8852-580D9CA33A1D}" type="slidenum">
              <a:rPr lang="es-DO" smtClean="0"/>
              <a:t>‹Nº›</a:t>
            </a:fld>
            <a:endParaRPr lang="es-DO"/>
          </a:p>
        </p:txBody>
      </p:sp>
    </p:spTree>
    <p:extLst>
      <p:ext uri="{BB962C8B-B14F-4D97-AF65-F5344CB8AC3E}">
        <p14:creationId xmlns:p14="http://schemas.microsoft.com/office/powerpoint/2010/main" val="468587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781A59D-9F38-424A-85B8-0F694D8AA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DO"/>
          </a:p>
        </p:txBody>
      </p:sp>
      <p:sp>
        <p:nvSpPr>
          <p:cNvPr id="3" name="Marcador de texto 2">
            <a:extLst>
              <a:ext uri="{FF2B5EF4-FFF2-40B4-BE49-F238E27FC236}">
                <a16:creationId xmlns:a16="http://schemas.microsoft.com/office/drawing/2014/main" id="{2EC367F2-3649-4D3E-A78A-414E8E973E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8140D14F-18C5-49EA-87BB-6C82E65FE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E158DE-90E5-4CA4-BD48-A0057F0A4183}" type="datetimeFigureOut">
              <a:rPr lang="es-DO" smtClean="0"/>
              <a:t>4/4/2025</a:t>
            </a:fld>
            <a:endParaRPr lang="es-DO"/>
          </a:p>
        </p:txBody>
      </p:sp>
      <p:sp>
        <p:nvSpPr>
          <p:cNvPr id="5" name="Marcador de pie de página 4">
            <a:extLst>
              <a:ext uri="{FF2B5EF4-FFF2-40B4-BE49-F238E27FC236}">
                <a16:creationId xmlns:a16="http://schemas.microsoft.com/office/drawing/2014/main" id="{7A115B64-CA3C-4E23-985E-5350A0D088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Marcador de número de diapositiva 5">
            <a:extLst>
              <a:ext uri="{FF2B5EF4-FFF2-40B4-BE49-F238E27FC236}">
                <a16:creationId xmlns:a16="http://schemas.microsoft.com/office/drawing/2014/main" id="{F0B4C73A-7A32-4E1C-B3E4-C4646F5184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15BC5-C17A-43DE-8852-580D9CA33A1D}" type="slidenum">
              <a:rPr lang="es-DO" smtClean="0"/>
              <a:t>‹Nº›</a:t>
            </a:fld>
            <a:endParaRPr lang="es-DO"/>
          </a:p>
        </p:txBody>
      </p:sp>
    </p:spTree>
    <p:extLst>
      <p:ext uri="{BB962C8B-B14F-4D97-AF65-F5344CB8AC3E}">
        <p14:creationId xmlns:p14="http://schemas.microsoft.com/office/powerpoint/2010/main" val="4069794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3.gif"/><Relationship Id="rId3" Type="http://schemas.openxmlformats.org/officeDocument/2006/relationships/image" Target="../media/image2.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hyperlink" Target="https://www.youtube.com/@JuancitoPenaV" TargetMode="External"/><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3.wdp"/><Relationship Id="rId23"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hyperlink" Target="https://www.vysor.io/download/"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mp"/><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s-es/previous-versions/xamarin/" TargetMode="External"/><Relationship Id="rId2" Type="http://schemas.openxmlformats.org/officeDocument/2006/relationships/hyperlink" Target="https://learn.microsoft.com/es-es/dotnet/maui/get-started/first-app?view=net-maui-9.0&amp;tabs=vswin&amp;pivots=devices-android"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gif"/><Relationship Id="rId4" Type="http://schemas.openxmlformats.org/officeDocument/2006/relationships/image" Target="../media/image70.gif"/></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tnet.microsoft.com/es-es/learn/maui/first-app-tutorial/instal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1225" y="106263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95111" y="993099"/>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49896" y="1265810"/>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72280" y="1258719"/>
            <a:ext cx="1470288" cy="307777"/>
          </a:xfrm>
          <a:prstGeom prst="rect">
            <a:avLst/>
          </a:prstGeom>
          <a:noFill/>
        </p:spPr>
        <p:txBody>
          <a:bodyPr wrap="square" rtlCol="0">
            <a:spAutoFit/>
          </a:bodyPr>
          <a:lstStyle/>
          <a:p>
            <a:pPr algn="ctr"/>
            <a:r>
              <a:rPr lang="en-US" sz="1400" b="1" dirty="0"/>
              <a:t>809-870-6366</a:t>
            </a:r>
            <a:endParaRPr lang="es-DO" sz="1400" b="1"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5823" y="1985171"/>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ysor - Android control on PC - Apps en Google Play">
            <a:extLst>
              <a:ext uri="{FF2B5EF4-FFF2-40B4-BE49-F238E27FC236}">
                <a16:creationId xmlns:a16="http://schemas.microsoft.com/office/drawing/2014/main" id="{E190AB55-C575-480C-B70A-A589C62BC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245" y="2427889"/>
            <a:ext cx="3744310" cy="374431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AD615E9-1911-46A4-A5AD-7EDE907FBB69}"/>
              </a:ext>
            </a:extLst>
          </p:cNvPr>
          <p:cNvSpPr txBox="1"/>
          <p:nvPr/>
        </p:nvSpPr>
        <p:spPr>
          <a:xfrm>
            <a:off x="2583244" y="1141737"/>
            <a:ext cx="8126798" cy="646331"/>
          </a:xfrm>
          <a:prstGeom prst="rect">
            <a:avLst/>
          </a:prstGeom>
          <a:noFill/>
        </p:spPr>
        <p:txBody>
          <a:bodyPr wrap="square">
            <a:spAutoFit/>
          </a:bodyPr>
          <a:lstStyle/>
          <a:p>
            <a:r>
              <a:rPr lang="es-DO" sz="3600" dirty="0">
                <a:hlinkClick r:id="rId3"/>
              </a:rPr>
              <a:t>https://www.vysor.io/download/</a:t>
            </a:r>
            <a:endParaRPr lang="es-DO" sz="3600" dirty="0"/>
          </a:p>
        </p:txBody>
      </p:sp>
      <p:pic>
        <p:nvPicPr>
          <p:cNvPr id="5" name="Imagen 4">
            <a:extLst>
              <a:ext uri="{FF2B5EF4-FFF2-40B4-BE49-F238E27FC236}">
                <a16:creationId xmlns:a16="http://schemas.microsoft.com/office/drawing/2014/main" id="{684A5164-9D42-4821-8C18-C762B47E764D}"/>
              </a:ext>
            </a:extLst>
          </p:cNvPr>
          <p:cNvPicPr>
            <a:picLocks noChangeAspect="1"/>
          </p:cNvPicPr>
          <p:nvPr/>
        </p:nvPicPr>
        <p:blipFill>
          <a:blip r:embed="rId4"/>
          <a:stretch>
            <a:fillRect/>
          </a:stretch>
        </p:blipFill>
        <p:spPr>
          <a:xfrm>
            <a:off x="4310555" y="2523792"/>
            <a:ext cx="7473843" cy="3986050"/>
          </a:xfrm>
          <a:prstGeom prst="rect">
            <a:avLst/>
          </a:prstGeom>
        </p:spPr>
      </p:pic>
      <p:sp>
        <p:nvSpPr>
          <p:cNvPr id="7" name="CuadroTexto 6">
            <a:extLst>
              <a:ext uri="{FF2B5EF4-FFF2-40B4-BE49-F238E27FC236}">
                <a16:creationId xmlns:a16="http://schemas.microsoft.com/office/drawing/2014/main" id="{EAD01F22-CE70-416F-B315-C26E64630BAE}"/>
              </a:ext>
            </a:extLst>
          </p:cNvPr>
          <p:cNvSpPr txBox="1"/>
          <p:nvPr/>
        </p:nvSpPr>
        <p:spPr>
          <a:xfrm>
            <a:off x="236482" y="168166"/>
            <a:ext cx="11719035" cy="646331"/>
          </a:xfrm>
          <a:prstGeom prst="rect">
            <a:avLst/>
          </a:prstGeom>
          <a:noFill/>
        </p:spPr>
        <p:txBody>
          <a:bodyPr wrap="square">
            <a:spAutoFit/>
          </a:bodyPr>
          <a:lstStyle/>
          <a:p>
            <a:pPr algn="ctr"/>
            <a:r>
              <a:rPr lang="es-ES" sz="3600" b="1" i="0" u="none" strike="noStrike" dirty="0">
                <a:solidFill>
                  <a:srgbClr val="0070C0"/>
                </a:solidFill>
                <a:effectLst/>
                <a:latin typeface="Space Grotesk"/>
              </a:rPr>
              <a:t>Visor para el Movil en Pantalla:</a:t>
            </a:r>
          </a:p>
        </p:txBody>
      </p:sp>
    </p:spTree>
    <p:extLst>
      <p:ext uri="{BB962C8B-B14F-4D97-AF65-F5344CB8AC3E}">
        <p14:creationId xmlns:p14="http://schemas.microsoft.com/office/powerpoint/2010/main" val="2140377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404074" y="909624"/>
            <a:ext cx="11383851" cy="5781622"/>
            <a:chOff x="0" y="84750"/>
            <a:chExt cx="12192000" cy="6586333"/>
          </a:xfrm>
        </p:grpSpPr>
        <p:pic>
          <p:nvPicPr>
            <p:cNvPr id="7" name="Imagen 6"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981"/>
              <a:ext cx="12192000" cy="6501102"/>
            </a:xfrm>
            <a:prstGeom prst="rect">
              <a:avLst/>
            </a:prstGeom>
          </p:spPr>
        </p:pic>
        <p:sp>
          <p:nvSpPr>
            <p:cNvPr id="3" name="CuadroTexto 2"/>
            <p:cNvSpPr txBox="1"/>
            <p:nvPr/>
          </p:nvSpPr>
          <p:spPr>
            <a:xfrm>
              <a:off x="7535333" y="205812"/>
              <a:ext cx="4504267" cy="736290"/>
            </a:xfrm>
            <a:prstGeom prst="rect">
              <a:avLst/>
            </a:prstGeom>
            <a:solidFill>
              <a:srgbClr val="00B0F0"/>
            </a:solidFill>
          </p:spPr>
          <p:txBody>
            <a:bodyPr wrap="square" rtlCol="0">
              <a:spAutoFit/>
            </a:bodyPr>
            <a:lstStyle/>
            <a:p>
              <a:pPr algn="just"/>
              <a:r>
                <a:rPr lang="en-US" sz="1200" dirty="0"/>
                <a:t>Aqui veremos 3 secciones, donde podremos escoger el Lenguaje, para que plataforma, y el tipo de aplicacion, si es movil, desktop, etc. escogemos= C#, Todas las Plataformas, y Movil.</a:t>
              </a:r>
              <a:endParaRPr lang="es-ES" sz="1200" dirty="0"/>
            </a:p>
          </p:txBody>
        </p:sp>
        <p:cxnSp>
          <p:nvCxnSpPr>
            <p:cNvPr id="5" name="Conector recto de flecha 4"/>
            <p:cNvCxnSpPr>
              <a:stCxn id="3" idx="1"/>
            </p:cNvCxnSpPr>
            <p:nvPr/>
          </p:nvCxnSpPr>
          <p:spPr>
            <a:xfrm flipH="1">
              <a:off x="7255933" y="661832"/>
              <a:ext cx="279400" cy="224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ángulo redondeado 5"/>
            <p:cNvSpPr/>
            <p:nvPr/>
          </p:nvSpPr>
          <p:spPr>
            <a:xfrm>
              <a:off x="3496733" y="724616"/>
              <a:ext cx="3759200" cy="323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7450666" y="3185942"/>
              <a:ext cx="4504267" cy="1086904"/>
            </a:xfrm>
            <a:prstGeom prst="rect">
              <a:avLst/>
            </a:prstGeom>
            <a:solidFill>
              <a:schemeClr val="accent1">
                <a:lumMod val="60000"/>
                <a:lumOff val="40000"/>
              </a:schemeClr>
            </a:solidFill>
          </p:spPr>
          <p:txBody>
            <a:bodyPr wrap="square" rtlCol="0">
              <a:spAutoFit/>
            </a:bodyPr>
            <a:lstStyle/>
            <a:p>
              <a:pPr algn="just"/>
              <a:r>
                <a:rPr lang="en-US" sz="1400" dirty="0"/>
                <a:t>Al realizar el filtro, podremos varias opciones, y buscamos la primera que nos aparece, que es una Aplicacion Movil (Xamarin Forms), como ven trae Solucion para (Android, C#, IIOS, Movil, Windows, etc)</a:t>
              </a:r>
              <a:endParaRPr lang="es-ES" sz="1400" dirty="0"/>
            </a:p>
          </p:txBody>
        </p:sp>
        <p:cxnSp>
          <p:nvCxnSpPr>
            <p:cNvPr id="10" name="Conector recto de flecha 9"/>
            <p:cNvCxnSpPr/>
            <p:nvPr/>
          </p:nvCxnSpPr>
          <p:spPr>
            <a:xfrm flipH="1" flipV="1">
              <a:off x="7450666" y="1619574"/>
              <a:ext cx="270936" cy="1566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redondeado 14"/>
            <p:cNvSpPr/>
            <p:nvPr/>
          </p:nvSpPr>
          <p:spPr>
            <a:xfrm>
              <a:off x="3496733" y="1070741"/>
              <a:ext cx="6366934" cy="548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p:cNvSpPr txBox="1"/>
            <p:nvPr/>
          </p:nvSpPr>
          <p:spPr>
            <a:xfrm>
              <a:off x="3496733" y="84750"/>
              <a:ext cx="3488267" cy="253916"/>
            </a:xfrm>
            <a:prstGeom prst="rect">
              <a:avLst/>
            </a:prstGeom>
            <a:solidFill>
              <a:srgbClr val="92D050"/>
            </a:solidFill>
          </p:spPr>
          <p:txBody>
            <a:bodyPr wrap="square" rtlCol="0">
              <a:spAutoFit/>
            </a:bodyPr>
            <a:lstStyle/>
            <a:p>
              <a:r>
                <a:rPr lang="en-US" sz="1050" dirty="0"/>
                <a:t>Podemos Buscar la Solucion que queremos realizar</a:t>
              </a:r>
              <a:endParaRPr lang="es-ES" sz="1050" dirty="0"/>
            </a:p>
          </p:txBody>
        </p:sp>
        <p:cxnSp>
          <p:nvCxnSpPr>
            <p:cNvPr id="18" name="Conector recto de flecha 17"/>
            <p:cNvCxnSpPr/>
            <p:nvPr/>
          </p:nvCxnSpPr>
          <p:spPr>
            <a:xfrm flipH="1">
              <a:off x="4461933" y="356674"/>
              <a:ext cx="338666" cy="16348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ángulo redondeado 19"/>
            <p:cNvSpPr/>
            <p:nvPr/>
          </p:nvSpPr>
          <p:spPr>
            <a:xfrm>
              <a:off x="3496733" y="432364"/>
              <a:ext cx="24214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p:cNvSpPr txBox="1"/>
            <p:nvPr/>
          </p:nvSpPr>
          <p:spPr>
            <a:xfrm>
              <a:off x="8551333" y="4983143"/>
              <a:ext cx="3488267" cy="415498"/>
            </a:xfrm>
            <a:prstGeom prst="rect">
              <a:avLst/>
            </a:prstGeom>
            <a:solidFill>
              <a:srgbClr val="92D050"/>
            </a:solidFill>
          </p:spPr>
          <p:txBody>
            <a:bodyPr wrap="square" rtlCol="0">
              <a:spAutoFit/>
            </a:bodyPr>
            <a:lstStyle/>
            <a:p>
              <a:r>
                <a:rPr lang="en-US" sz="1050" dirty="0"/>
                <a:t>Una vez seleccionado todos los datos que necesitamos, le damos a siguiente.</a:t>
              </a:r>
              <a:endParaRPr lang="es-ES" sz="1050" dirty="0"/>
            </a:p>
          </p:txBody>
        </p:sp>
        <p:cxnSp>
          <p:nvCxnSpPr>
            <p:cNvPr id="22" name="Conector recto de flecha 21"/>
            <p:cNvCxnSpPr/>
            <p:nvPr/>
          </p:nvCxnSpPr>
          <p:spPr>
            <a:xfrm>
              <a:off x="9948333" y="5283200"/>
              <a:ext cx="1405467" cy="109502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redondeado 22"/>
            <p:cNvSpPr/>
            <p:nvPr/>
          </p:nvSpPr>
          <p:spPr>
            <a:xfrm>
              <a:off x="11294533" y="6378223"/>
              <a:ext cx="745067" cy="229467"/>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p:cNvSpPr txBox="1"/>
            <p:nvPr/>
          </p:nvSpPr>
          <p:spPr>
            <a:xfrm>
              <a:off x="241299" y="1704805"/>
              <a:ext cx="2679701" cy="3471081"/>
            </a:xfrm>
            <a:prstGeom prst="rect">
              <a:avLst/>
            </a:prstGeom>
            <a:solidFill>
              <a:srgbClr val="92D050"/>
            </a:solidFill>
          </p:spPr>
          <p:txBody>
            <a:bodyPr wrap="square" rtlCol="0">
              <a:spAutoFit/>
            </a:bodyPr>
            <a:lstStyle/>
            <a:p>
              <a:pPr algn="ctr"/>
              <a:r>
                <a:rPr lang="en-US" sz="2400" dirty="0"/>
                <a:t>Al darle a crear un nuevo proyecto, nos saldra esta Ventana, en donde veremos varias opciones, seguiremos la guia aqui descrita.</a:t>
              </a:r>
              <a:endParaRPr lang="es-ES" sz="2400" dirty="0"/>
            </a:p>
          </p:txBody>
        </p:sp>
      </p:grpSp>
      <p:sp>
        <p:nvSpPr>
          <p:cNvPr id="24" name="Rectángulo 23"/>
          <p:cNvSpPr/>
          <p:nvPr/>
        </p:nvSpPr>
        <p:spPr>
          <a:xfrm>
            <a:off x="1355835" y="217426"/>
            <a:ext cx="10655893" cy="461665"/>
          </a:xfrm>
          <a:prstGeom prst="rect">
            <a:avLst/>
          </a:prstGeom>
        </p:spPr>
        <p:txBody>
          <a:bodyPr wrap="square">
            <a:spAutoFit/>
          </a:bodyPr>
          <a:lstStyle/>
          <a:p>
            <a:pPr algn="just"/>
            <a:r>
              <a:rPr lang="es-ES" sz="2400" b="1" i="0" dirty="0">
                <a:solidFill>
                  <a:srgbClr val="00B0F0"/>
                </a:solidFill>
                <a:effectLst>
                  <a:outerShdw blurRad="38100" dist="38100" dir="2700000" algn="tl">
                    <a:srgbClr val="000000">
                      <a:alpha val="43137"/>
                    </a:srgbClr>
                  </a:outerShdw>
                </a:effectLst>
                <a:latin typeface="Alegreya Sans"/>
              </a:rPr>
              <a:t>Creamos un nuevo proyecto y seleccionamos la Aplicación móvil (Xamarin.Forms)</a:t>
            </a:r>
          </a:p>
        </p:txBody>
      </p:sp>
      <p:pic>
        <p:nvPicPr>
          <p:cNvPr id="13314" name="Picture 2" descr="Xamarin Mobile App Development | Clarity">
            <a:extLst>
              <a:ext uri="{FF2B5EF4-FFF2-40B4-BE49-F238E27FC236}">
                <a16:creationId xmlns:a16="http://schemas.microsoft.com/office/drawing/2014/main" id="{1F8BC660-C1CE-40F0-9FF6-C18EEB847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66" y="138782"/>
            <a:ext cx="1042069" cy="72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17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7" y="236671"/>
            <a:ext cx="11984567" cy="6384658"/>
          </a:xfrm>
          <a:prstGeom prst="rect">
            <a:avLst/>
          </a:prstGeom>
        </p:spPr>
      </p:pic>
      <p:sp>
        <p:nvSpPr>
          <p:cNvPr id="3" name="CuadroTexto 2"/>
          <p:cNvSpPr txBox="1"/>
          <p:nvPr/>
        </p:nvSpPr>
        <p:spPr>
          <a:xfrm>
            <a:off x="5342467" y="345701"/>
            <a:ext cx="6612467" cy="646331"/>
          </a:xfrm>
          <a:prstGeom prst="rect">
            <a:avLst/>
          </a:prstGeom>
          <a:solidFill>
            <a:srgbClr val="92D050"/>
          </a:solidFill>
          <a:ln>
            <a:solidFill>
              <a:srgbClr val="00B050"/>
            </a:solidFill>
          </a:ln>
        </p:spPr>
        <p:txBody>
          <a:bodyPr wrap="square" rtlCol="0">
            <a:spAutoFit/>
          </a:bodyPr>
          <a:lstStyle/>
          <a:p>
            <a:pPr algn="just"/>
            <a:r>
              <a:rPr lang="en-US" dirty="0"/>
              <a:t>Aqui le podremos nombre a nuestro Proyecto (</a:t>
            </a:r>
            <a:r>
              <a:rPr lang="en-US" sz="1800" b="1" dirty="0"/>
              <a:t>Presentacion_Profesional_Perfil</a:t>
            </a:r>
            <a:r>
              <a:rPr lang="en-US" b="1" dirty="0"/>
              <a:t>)</a:t>
            </a:r>
            <a:r>
              <a:rPr lang="en-US" dirty="0"/>
              <a:t> por ejemplo.</a:t>
            </a:r>
            <a:endParaRPr lang="es-ES" dirty="0"/>
          </a:p>
        </p:txBody>
      </p:sp>
      <p:sp>
        <p:nvSpPr>
          <p:cNvPr id="7" name="CuadroTexto 6"/>
          <p:cNvSpPr txBox="1"/>
          <p:nvPr/>
        </p:nvSpPr>
        <p:spPr>
          <a:xfrm>
            <a:off x="5418666" y="1334869"/>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elegir una Carpeta o folder donde Guardar nuestra Solucion, o dejarla por defecto, o crear una nueva dentro de la misma direccion, lo dejaremos por defecto como esta.</a:t>
            </a:r>
            <a:endParaRPr lang="es-ES" dirty="0"/>
          </a:p>
        </p:txBody>
      </p:sp>
      <p:cxnSp>
        <p:nvCxnSpPr>
          <p:cNvPr id="8" name="Conector recto de flecha 7"/>
          <p:cNvCxnSpPr>
            <a:stCxn id="7" idx="1"/>
          </p:cNvCxnSpPr>
          <p:nvPr/>
        </p:nvCxnSpPr>
        <p:spPr>
          <a:xfrm flipH="1">
            <a:off x="3674534" y="1796534"/>
            <a:ext cx="1744132" cy="38140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368300" y="4603002"/>
            <a:ext cx="6612467" cy="923330"/>
          </a:xfrm>
          <a:prstGeom prst="rect">
            <a:avLst/>
          </a:prstGeom>
          <a:solidFill>
            <a:srgbClr val="92D050"/>
          </a:solidFill>
          <a:ln>
            <a:solidFill>
              <a:srgbClr val="00B050"/>
            </a:solidFill>
          </a:ln>
        </p:spPr>
        <p:txBody>
          <a:bodyPr wrap="square" rtlCol="0">
            <a:spAutoFit/>
          </a:bodyPr>
          <a:lstStyle/>
          <a:p>
            <a:pPr algn="just"/>
            <a:r>
              <a:rPr lang="en-US" dirty="0"/>
              <a:t>Aqui podremos cambiar el nombre de la Solucion o dejarla por defecto como esta al crear el proyecto, lo dejaremos con el mismo nombre que toma al crear el Nombre del Proyecto.</a:t>
            </a:r>
            <a:endParaRPr lang="es-ES" dirty="0"/>
          </a:p>
        </p:txBody>
      </p:sp>
      <p:cxnSp>
        <p:nvCxnSpPr>
          <p:cNvPr id="12" name="Conector recto de flecha 11"/>
          <p:cNvCxnSpPr/>
          <p:nvPr/>
        </p:nvCxnSpPr>
        <p:spPr>
          <a:xfrm flipH="1">
            <a:off x="618068" y="2926080"/>
            <a:ext cx="196579" cy="167692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075333" y="5064667"/>
            <a:ext cx="1761067" cy="646331"/>
          </a:xfrm>
          <a:prstGeom prst="rect">
            <a:avLst/>
          </a:prstGeom>
          <a:solidFill>
            <a:srgbClr val="92D050"/>
          </a:solidFill>
          <a:ln>
            <a:solidFill>
              <a:srgbClr val="00B050"/>
            </a:solidFill>
          </a:ln>
        </p:spPr>
        <p:txBody>
          <a:bodyPr wrap="square" rtlCol="0">
            <a:spAutoFit/>
          </a:bodyPr>
          <a:lstStyle/>
          <a:p>
            <a:pPr algn="just"/>
            <a:r>
              <a:rPr lang="en-US" dirty="0"/>
              <a:t>Al Finalizar le daremos  a crear</a:t>
            </a:r>
            <a:endParaRPr lang="es-ES" dirty="0"/>
          </a:p>
        </p:txBody>
      </p:sp>
      <p:cxnSp>
        <p:nvCxnSpPr>
          <p:cNvPr id="16" name="Conector recto de flecha 15"/>
          <p:cNvCxnSpPr>
            <a:stCxn id="15" idx="2"/>
          </p:cNvCxnSpPr>
          <p:nvPr/>
        </p:nvCxnSpPr>
        <p:spPr>
          <a:xfrm>
            <a:off x="10955867" y="5710998"/>
            <a:ext cx="745066" cy="7067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484701" y="1547637"/>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cxnSp>
        <p:nvCxnSpPr>
          <p:cNvPr id="4" name="Conector recto de flecha 3"/>
          <p:cNvCxnSpPr>
            <a:stCxn id="3" idx="1"/>
          </p:cNvCxnSpPr>
          <p:nvPr/>
        </p:nvCxnSpPr>
        <p:spPr>
          <a:xfrm flipH="1">
            <a:off x="1792501" y="668867"/>
            <a:ext cx="3549966" cy="8579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474310" y="2677542"/>
            <a:ext cx="1585690" cy="230832"/>
          </a:xfrm>
          <a:prstGeom prst="rect">
            <a:avLst/>
          </a:prstGeom>
          <a:solidFill>
            <a:srgbClr val="FCFCFC"/>
          </a:solidFill>
        </p:spPr>
        <p:txBody>
          <a:bodyPr wrap="none">
            <a:spAutoFit/>
          </a:bodyPr>
          <a:lstStyle/>
          <a:p>
            <a:r>
              <a:rPr lang="en-US" sz="900" b="1" dirty="0"/>
              <a:t>Ubicacion GPS –Seccion-0742</a:t>
            </a:r>
            <a:endParaRPr lang="es-ES" sz="900" dirty="0"/>
          </a:p>
        </p:txBody>
      </p:sp>
      <p:sp>
        <p:nvSpPr>
          <p:cNvPr id="6" name="Rectángulo 1">
            <a:extLst>
              <a:ext uri="{FF2B5EF4-FFF2-40B4-BE49-F238E27FC236}">
                <a16:creationId xmlns:a16="http://schemas.microsoft.com/office/drawing/2014/main" id="{96821D5F-46E5-4192-83D6-5F67D4D74B98}"/>
              </a:ext>
            </a:extLst>
          </p:cNvPr>
          <p:cNvSpPr/>
          <p:nvPr/>
        </p:nvSpPr>
        <p:spPr>
          <a:xfrm>
            <a:off x="474310" y="2677542"/>
            <a:ext cx="1728358" cy="230832"/>
          </a:xfrm>
          <a:prstGeom prst="rect">
            <a:avLst/>
          </a:prstGeom>
          <a:solidFill>
            <a:srgbClr val="FCFCFC"/>
          </a:solidFill>
        </p:spPr>
        <p:txBody>
          <a:bodyPr wrap="none">
            <a:spAutoFit/>
          </a:bodyPr>
          <a:lstStyle/>
          <a:p>
            <a:r>
              <a:rPr lang="en-US" sz="900" b="1" dirty="0"/>
              <a:t>Presentacion_Profesional_Perfil</a:t>
            </a:r>
            <a:endParaRPr lang="es-ES" sz="900" dirty="0"/>
          </a:p>
        </p:txBody>
      </p:sp>
      <p:pic>
        <p:nvPicPr>
          <p:cNvPr id="10" name="Imagen 9">
            <a:extLst>
              <a:ext uri="{FF2B5EF4-FFF2-40B4-BE49-F238E27FC236}">
                <a16:creationId xmlns:a16="http://schemas.microsoft.com/office/drawing/2014/main" id="{5D40C39A-F8E2-4134-9806-9AA0D6A629C1}"/>
              </a:ext>
            </a:extLst>
          </p:cNvPr>
          <p:cNvPicPr>
            <a:picLocks noChangeAspect="1"/>
          </p:cNvPicPr>
          <p:nvPr/>
        </p:nvPicPr>
        <p:blipFill>
          <a:blip r:embed="rId3"/>
          <a:stretch>
            <a:fillRect/>
          </a:stretch>
        </p:blipFill>
        <p:spPr>
          <a:xfrm>
            <a:off x="0" y="29472"/>
            <a:ext cx="12192000" cy="6799055"/>
          </a:xfrm>
          <a:prstGeom prst="rect">
            <a:avLst/>
          </a:prstGeom>
        </p:spPr>
      </p:pic>
      <p:pic>
        <p:nvPicPr>
          <p:cNvPr id="17" name="Picture 2" descr="Xamarin Mobile App Development | Clarity">
            <a:extLst>
              <a:ext uri="{FF2B5EF4-FFF2-40B4-BE49-F238E27FC236}">
                <a16:creationId xmlns:a16="http://schemas.microsoft.com/office/drawing/2014/main" id="{59BEAA13-9E22-45AD-991D-70DD0ABB0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044" y="2607414"/>
            <a:ext cx="2645197" cy="183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348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416311-48D2-4A3D-91B3-3B53A1A9D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70" y="97394"/>
            <a:ext cx="9821646" cy="6496957"/>
          </a:xfrm>
          <a:prstGeom prst="rect">
            <a:avLst/>
          </a:prstGeom>
        </p:spPr>
      </p:pic>
      <p:sp>
        <p:nvSpPr>
          <p:cNvPr id="3" name="CuadroTexto 2"/>
          <p:cNvSpPr txBox="1"/>
          <p:nvPr/>
        </p:nvSpPr>
        <p:spPr>
          <a:xfrm>
            <a:off x="162984" y="3505165"/>
            <a:ext cx="2975071" cy="2862322"/>
          </a:xfrm>
          <a:prstGeom prst="rect">
            <a:avLst/>
          </a:prstGeom>
          <a:solidFill>
            <a:srgbClr val="92D050"/>
          </a:solidFill>
          <a:ln>
            <a:solidFill>
              <a:srgbClr val="00B050"/>
            </a:solidFill>
          </a:ln>
        </p:spPr>
        <p:txBody>
          <a:bodyPr wrap="square" rtlCol="0">
            <a:spAutoFit/>
          </a:bodyPr>
          <a:lstStyle/>
          <a:p>
            <a:pPr algn="just"/>
            <a:r>
              <a:rPr lang="en-US" dirty="0"/>
              <a:t>Al darle a crear nos saldra esta Ventana con las opciones de (Maestro Detalle, Con Pestaña, Shell, y En Blanco), si tienen en el programa en Español o en Ingles son las mismas opciones, aqui vamos a escoger la ultima opcion, la cual es una Solucion en Blanco,.</a:t>
            </a:r>
            <a:endParaRPr lang="es-ES" dirty="0"/>
          </a:p>
        </p:txBody>
      </p:sp>
      <p:cxnSp>
        <p:nvCxnSpPr>
          <p:cNvPr id="5" name="Conector recto de flecha 4"/>
          <p:cNvCxnSpPr>
            <a:cxnSpLocks/>
            <a:stCxn id="3" idx="0"/>
          </p:cNvCxnSpPr>
          <p:nvPr/>
        </p:nvCxnSpPr>
        <p:spPr>
          <a:xfrm flipV="1">
            <a:off x="1650520" y="1288475"/>
            <a:ext cx="2142162" cy="22166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555865" y="4723411"/>
            <a:ext cx="6407920" cy="1754326"/>
          </a:xfrm>
          <a:prstGeom prst="rect">
            <a:avLst/>
          </a:prstGeom>
          <a:solidFill>
            <a:schemeClr val="accent2">
              <a:lumMod val="20000"/>
              <a:lumOff val="80000"/>
            </a:schemeClr>
          </a:solidFill>
          <a:ln>
            <a:solidFill>
              <a:srgbClr val="00B050"/>
            </a:solidFill>
          </a:ln>
        </p:spPr>
        <p:txBody>
          <a:bodyPr wrap="square" rtlCol="0">
            <a:spAutoFit/>
          </a:bodyPr>
          <a:lstStyle/>
          <a:p>
            <a:pPr algn="just"/>
            <a:r>
              <a:rPr lang="en-US" dirty="0"/>
              <a:t>Al escoger la ultima opcion, la cual es una Solucion en Blanco, veremos donde dice (“</a:t>
            </a:r>
            <a:r>
              <a:rPr lang="en-US" b="1" dirty="0"/>
              <a:t>Plan to Develop for</a:t>
            </a:r>
            <a:r>
              <a:rPr lang="en-US" dirty="0"/>
              <a:t>”) 3 opciones, las cuales son (</a:t>
            </a:r>
            <a:r>
              <a:rPr lang="en-US" b="1" dirty="0">
                <a:solidFill>
                  <a:srgbClr val="00B050"/>
                </a:solidFill>
              </a:rPr>
              <a:t>Android, IOS, Windows (UWP)</a:t>
            </a:r>
            <a:r>
              <a:rPr lang="en-US" dirty="0"/>
              <a:t>), esta ultima desactivada por defecto, es decir al crear esta Solucion, ya viene con las principales Plataformas (Android, IOS, y Windows), para poder compilar y desplegar en algunos de estos sistemas Operativos.</a:t>
            </a:r>
            <a:endParaRPr lang="es-ES" dirty="0"/>
          </a:p>
        </p:txBody>
      </p:sp>
      <p:cxnSp>
        <p:nvCxnSpPr>
          <p:cNvPr id="8" name="Conector recto de flecha 7"/>
          <p:cNvCxnSpPr>
            <a:cxnSpLocks/>
            <a:stCxn id="7" idx="1"/>
          </p:cNvCxnSpPr>
          <p:nvPr/>
        </p:nvCxnSpPr>
        <p:spPr>
          <a:xfrm flipH="1" flipV="1">
            <a:off x="4625591" y="4936326"/>
            <a:ext cx="930274" cy="66424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8915400" y="504183"/>
            <a:ext cx="3113616" cy="1200329"/>
          </a:xfrm>
          <a:prstGeom prst="rect">
            <a:avLst/>
          </a:prstGeom>
          <a:solidFill>
            <a:srgbClr val="FFFF00"/>
          </a:solidFill>
          <a:ln>
            <a:solidFill>
              <a:srgbClr val="FFFF00"/>
            </a:solidFill>
          </a:ln>
        </p:spPr>
        <p:txBody>
          <a:bodyPr wrap="square" rtlCol="0">
            <a:spAutoFit/>
          </a:bodyPr>
          <a:lstStyle/>
          <a:p>
            <a:pPr algn="ctr"/>
            <a:r>
              <a:rPr lang="en-US" dirty="0"/>
              <a:t>Le damos a Crear y esperamos que termine de crear nuestro proyecto y hacer las modificaciones necesarias.</a:t>
            </a:r>
            <a:endParaRPr lang="es-ES" dirty="0"/>
          </a:p>
        </p:txBody>
      </p:sp>
      <p:cxnSp>
        <p:nvCxnSpPr>
          <p:cNvPr id="12" name="Conector recto de flecha 11"/>
          <p:cNvCxnSpPr>
            <a:cxnSpLocks/>
            <a:stCxn id="10" idx="1"/>
          </p:cNvCxnSpPr>
          <p:nvPr/>
        </p:nvCxnSpPr>
        <p:spPr>
          <a:xfrm flipH="1">
            <a:off x="4229102" y="1104348"/>
            <a:ext cx="4686298" cy="216987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1">
            <a:extLst>
              <a:ext uri="{FF2B5EF4-FFF2-40B4-BE49-F238E27FC236}">
                <a16:creationId xmlns:a16="http://schemas.microsoft.com/office/drawing/2014/main" id="{29EB44A8-36DC-4448-9594-3E0BC57816DA}"/>
              </a:ext>
            </a:extLst>
          </p:cNvPr>
          <p:cNvCxnSpPr>
            <a:cxnSpLocks/>
            <a:stCxn id="10" idx="2"/>
          </p:cNvCxnSpPr>
          <p:nvPr/>
        </p:nvCxnSpPr>
        <p:spPr>
          <a:xfrm flipH="1">
            <a:off x="9351820" y="1704512"/>
            <a:ext cx="1120388" cy="52177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063B53-D173-49C7-A465-1FC373AB0CDA}"/>
              </a:ext>
            </a:extLst>
          </p:cNvPr>
          <p:cNvSpPr txBox="1"/>
          <p:nvPr/>
        </p:nvSpPr>
        <p:spPr>
          <a:xfrm>
            <a:off x="1500787" y="2750998"/>
            <a:ext cx="488373" cy="523220"/>
          </a:xfrm>
          <a:prstGeom prst="rect">
            <a:avLst/>
          </a:prstGeom>
          <a:noFill/>
        </p:spPr>
        <p:txBody>
          <a:bodyPr wrap="square" rtlCol="0">
            <a:spAutoFit/>
          </a:bodyPr>
          <a:lstStyle/>
          <a:p>
            <a:pPr algn="ctr"/>
            <a:r>
              <a:rPr lang="en-US" sz="2800" b="1" dirty="0">
                <a:solidFill>
                  <a:srgbClr val="FF0000"/>
                </a:solidFill>
              </a:rPr>
              <a:t>3</a:t>
            </a:r>
            <a:endParaRPr lang="es-DO" sz="2800" b="1" dirty="0">
              <a:solidFill>
                <a:srgbClr val="FF0000"/>
              </a:solidFill>
            </a:endParaRPr>
          </a:p>
        </p:txBody>
      </p:sp>
      <p:sp>
        <p:nvSpPr>
          <p:cNvPr id="23" name="TextBox 22">
            <a:extLst>
              <a:ext uri="{FF2B5EF4-FFF2-40B4-BE49-F238E27FC236}">
                <a16:creationId xmlns:a16="http://schemas.microsoft.com/office/drawing/2014/main" id="{2A0FB825-6032-4572-9690-07CE87D114AE}"/>
              </a:ext>
            </a:extLst>
          </p:cNvPr>
          <p:cNvSpPr txBox="1"/>
          <p:nvPr/>
        </p:nvSpPr>
        <p:spPr>
          <a:xfrm>
            <a:off x="5090728" y="4819712"/>
            <a:ext cx="488373" cy="523220"/>
          </a:xfrm>
          <a:prstGeom prst="rect">
            <a:avLst/>
          </a:prstGeom>
          <a:noFill/>
        </p:spPr>
        <p:txBody>
          <a:bodyPr wrap="square" rtlCol="0">
            <a:spAutoFit/>
          </a:bodyPr>
          <a:lstStyle/>
          <a:p>
            <a:pPr algn="ctr"/>
            <a:r>
              <a:rPr lang="en-US" sz="2800" b="1" dirty="0">
                <a:solidFill>
                  <a:srgbClr val="FF0000"/>
                </a:solidFill>
              </a:rPr>
              <a:t>4</a:t>
            </a:r>
            <a:endParaRPr lang="es-DO" sz="2800" b="1" dirty="0">
              <a:solidFill>
                <a:srgbClr val="FF0000"/>
              </a:solidFill>
            </a:endParaRPr>
          </a:p>
        </p:txBody>
      </p:sp>
      <p:sp>
        <p:nvSpPr>
          <p:cNvPr id="25" name="TextBox 24">
            <a:extLst>
              <a:ext uri="{FF2B5EF4-FFF2-40B4-BE49-F238E27FC236}">
                <a16:creationId xmlns:a16="http://schemas.microsoft.com/office/drawing/2014/main" id="{6DEEAF2E-3DF7-495A-9F26-2DC1C4EBDFC7}"/>
              </a:ext>
            </a:extLst>
          </p:cNvPr>
          <p:cNvSpPr txBox="1"/>
          <p:nvPr/>
        </p:nvSpPr>
        <p:spPr>
          <a:xfrm>
            <a:off x="8317922" y="703554"/>
            <a:ext cx="488373" cy="523220"/>
          </a:xfrm>
          <a:prstGeom prst="rect">
            <a:avLst/>
          </a:prstGeom>
          <a:noFill/>
        </p:spPr>
        <p:txBody>
          <a:bodyPr wrap="square" rtlCol="0">
            <a:spAutoFit/>
          </a:bodyPr>
          <a:lstStyle/>
          <a:p>
            <a:pPr algn="ctr"/>
            <a:r>
              <a:rPr lang="en-US" sz="2800" b="1" dirty="0">
                <a:solidFill>
                  <a:srgbClr val="FF0000"/>
                </a:solidFill>
              </a:rPr>
              <a:t>5</a:t>
            </a:r>
            <a:endParaRPr lang="es-DO" sz="2800" b="1" dirty="0">
              <a:solidFill>
                <a:srgbClr val="FF0000"/>
              </a:solidFill>
            </a:endParaRPr>
          </a:p>
        </p:txBody>
      </p:sp>
      <p:pic>
        <p:nvPicPr>
          <p:cNvPr id="13" name="Picture 2" descr="Xamarin Mobile App Development | Clarity">
            <a:extLst>
              <a:ext uri="{FF2B5EF4-FFF2-40B4-BE49-F238E27FC236}">
                <a16:creationId xmlns:a16="http://schemas.microsoft.com/office/drawing/2014/main" id="{D12FEB89-7B8E-4764-99FD-BF5528BB7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03" y="804841"/>
            <a:ext cx="1675394" cy="116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99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112178A-6DF6-40AD-9AF6-0AA13BF5E35C}"/>
              </a:ext>
            </a:extLst>
          </p:cNvPr>
          <p:cNvPicPr>
            <a:picLocks noChangeAspect="1"/>
          </p:cNvPicPr>
          <p:nvPr/>
        </p:nvPicPr>
        <p:blipFill>
          <a:blip r:embed="rId2"/>
          <a:stretch>
            <a:fillRect/>
          </a:stretch>
        </p:blipFill>
        <p:spPr>
          <a:xfrm>
            <a:off x="423991" y="548331"/>
            <a:ext cx="7258050" cy="5448300"/>
          </a:xfrm>
          <a:prstGeom prst="rect">
            <a:avLst/>
          </a:prstGeom>
        </p:spPr>
      </p:pic>
      <p:pic>
        <p:nvPicPr>
          <p:cNvPr id="5" name="Imagen 4">
            <a:extLst>
              <a:ext uri="{FF2B5EF4-FFF2-40B4-BE49-F238E27FC236}">
                <a16:creationId xmlns:a16="http://schemas.microsoft.com/office/drawing/2014/main" id="{16BD7A9B-C015-4680-90B7-652E102C9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332" y="2871426"/>
            <a:ext cx="3562677" cy="1115147"/>
          </a:xfrm>
          <a:prstGeom prst="rect">
            <a:avLst/>
          </a:prstGeom>
        </p:spPr>
      </p:pic>
      <p:pic>
        <p:nvPicPr>
          <p:cNvPr id="4" name="Picture 2" descr="Xamarin Mobile App Development | Clarity">
            <a:extLst>
              <a:ext uri="{FF2B5EF4-FFF2-40B4-BE49-F238E27FC236}">
                <a16:creationId xmlns:a16="http://schemas.microsoft.com/office/drawing/2014/main" id="{769D0735-C66D-491C-BC31-B8134032E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1022" y="934370"/>
            <a:ext cx="2379033" cy="16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639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E4BBF6-8F7A-452C-9E2B-69A46D10032D}"/>
              </a:ext>
            </a:extLst>
          </p:cNvPr>
          <p:cNvSpPr txBox="1"/>
          <p:nvPr/>
        </p:nvSpPr>
        <p:spPr>
          <a:xfrm>
            <a:off x="352096" y="1772142"/>
            <a:ext cx="3284483" cy="2308324"/>
          </a:xfrm>
          <a:prstGeom prst="rect">
            <a:avLst/>
          </a:prstGeom>
          <a:noFill/>
        </p:spPr>
        <p:txBody>
          <a:bodyPr wrap="square">
            <a:spAutoFit/>
          </a:bodyPr>
          <a:lstStyle/>
          <a:p>
            <a:pPr algn="just"/>
            <a:r>
              <a:rPr lang="es-ES" sz="2400" b="0" i="0" dirty="0">
                <a:effectLst/>
                <a:latin typeface="Segoe UI" panose="020B0502040204020203" pitchFamily="34" charset="0"/>
              </a:rPr>
              <a:t>Inicie Visual Studio 2022. En la ventana de inicio, haz clic en </a:t>
            </a:r>
            <a:r>
              <a:rPr lang="es-ES" sz="2400" b="1" i="0" dirty="0">
                <a:effectLst/>
                <a:latin typeface="Segoe UI" panose="020B0502040204020203" pitchFamily="34" charset="0"/>
              </a:rPr>
              <a:t>Create a new project</a:t>
            </a:r>
            <a:r>
              <a:rPr lang="es-ES" sz="2400" b="0" i="0" dirty="0">
                <a:effectLst/>
                <a:latin typeface="Segoe UI" panose="020B0502040204020203" pitchFamily="34" charset="0"/>
              </a:rPr>
              <a:t> para crear un proyecto nuevo:</a:t>
            </a:r>
          </a:p>
        </p:txBody>
      </p:sp>
      <p:sp>
        <p:nvSpPr>
          <p:cNvPr id="4" name="Rectángulo 3">
            <a:extLst>
              <a:ext uri="{FF2B5EF4-FFF2-40B4-BE49-F238E27FC236}">
                <a16:creationId xmlns:a16="http://schemas.microsoft.com/office/drawing/2014/main" id="{A171B261-C4B0-460F-AC0E-96356AA14FB5}"/>
              </a:ext>
            </a:extLst>
          </p:cNvPr>
          <p:cNvSpPr/>
          <p:nvPr/>
        </p:nvSpPr>
        <p:spPr>
          <a:xfrm>
            <a:off x="1166648" y="326970"/>
            <a:ext cx="10930760" cy="523220"/>
          </a:xfrm>
          <a:prstGeom prst="rect">
            <a:avLst/>
          </a:prstGeom>
        </p:spPr>
        <p:txBody>
          <a:bodyPr wrap="square">
            <a:spAutoFit/>
          </a:bodyPr>
          <a:lstStyle/>
          <a:p>
            <a:pPr algn="ctr"/>
            <a:r>
              <a:rPr lang="es-ES" sz="2800" b="1" i="0" dirty="0">
                <a:solidFill>
                  <a:schemeClr val="bg1"/>
                </a:solidFill>
                <a:effectLst>
                  <a:outerShdw blurRad="38100" dist="38100" dir="2700000" algn="tl">
                    <a:srgbClr val="000000">
                      <a:alpha val="43137"/>
                    </a:srgbClr>
                  </a:outerShdw>
                </a:effectLst>
                <a:highlight>
                  <a:srgbClr val="CC00FF"/>
                </a:highlight>
                <a:latin typeface="Alegreya Sans"/>
              </a:rPr>
              <a:t>Creamos un nuevo proyecto y seleccionamos la Aplicación móvil (MAUI)</a:t>
            </a:r>
          </a:p>
        </p:txBody>
      </p:sp>
      <p:pic>
        <p:nvPicPr>
          <p:cNvPr id="5124" name="Picture 4" descr="Nueva solución.">
            <a:extLst>
              <a:ext uri="{FF2B5EF4-FFF2-40B4-BE49-F238E27FC236}">
                <a16:creationId xmlns:a16="http://schemas.microsoft.com/office/drawing/2014/main" id="{0BD7CEDD-B419-4DFC-99EF-52F1165C5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895" y="1041868"/>
            <a:ext cx="7851009" cy="522755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ET MAUI Archives - Eric Sjöström Jennerstrand">
            <a:extLst>
              <a:ext uri="{FF2B5EF4-FFF2-40B4-BE49-F238E27FC236}">
                <a16:creationId xmlns:a16="http://schemas.microsoft.com/office/drawing/2014/main" id="{5022DC1A-1BE3-472D-8724-846121A94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2" y="189188"/>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70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legir una plantilla.">
            <a:extLst>
              <a:ext uri="{FF2B5EF4-FFF2-40B4-BE49-F238E27FC236}">
                <a16:creationId xmlns:a16="http://schemas.microsoft.com/office/drawing/2014/main" id="{7A669ABB-C2AA-4D5E-B2F7-F45545AFB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922" y="633269"/>
            <a:ext cx="8397547" cy="559146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953DACF-0D83-4C85-93F2-2A61FB9D4B64}"/>
              </a:ext>
            </a:extLst>
          </p:cNvPr>
          <p:cNvSpPr txBox="1"/>
          <p:nvPr/>
        </p:nvSpPr>
        <p:spPr>
          <a:xfrm>
            <a:off x="315529" y="2158800"/>
            <a:ext cx="2995449" cy="2308324"/>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Crear un nuevo proyecto</a:t>
            </a:r>
            <a:r>
              <a:rPr lang="es-ES" b="0" i="0" dirty="0">
                <a:effectLst/>
                <a:latin typeface="Segoe UI" panose="020B0502040204020203" pitchFamily="34" charset="0"/>
              </a:rPr>
              <a:t>, selecciona </a:t>
            </a:r>
            <a:r>
              <a:rPr lang="es-ES" b="1" i="0" dirty="0">
                <a:effectLst/>
                <a:latin typeface="Segoe UI" panose="020B0502040204020203" pitchFamily="34" charset="0"/>
              </a:rPr>
              <a:t>MAUI</a:t>
            </a:r>
            <a:r>
              <a:rPr lang="es-ES" b="0" i="0" dirty="0">
                <a:effectLst/>
                <a:latin typeface="Segoe UI" panose="020B0502040204020203" pitchFamily="34" charset="0"/>
              </a:rPr>
              <a:t> en la lista desplegable </a:t>
            </a:r>
            <a:r>
              <a:rPr lang="es-ES" b="1" i="0" dirty="0">
                <a:effectLst/>
                <a:latin typeface="Segoe UI" panose="020B0502040204020203" pitchFamily="34" charset="0"/>
              </a:rPr>
              <a:t>Todos los tipos de proyecto</a:t>
            </a:r>
            <a:r>
              <a:rPr lang="es-ES" b="0" i="0" dirty="0">
                <a:effectLst/>
                <a:latin typeface="Segoe UI" panose="020B0502040204020203" pitchFamily="34" charset="0"/>
              </a:rPr>
              <a:t>, selecciona la plantilla </a:t>
            </a:r>
            <a:r>
              <a:rPr lang="es-ES" b="1" i="0" dirty="0">
                <a:effectLst/>
                <a:latin typeface="Segoe UI" panose="020B0502040204020203" pitchFamily="34" charset="0"/>
              </a:rPr>
              <a:t>.NET MAUI App</a:t>
            </a:r>
            <a:r>
              <a:rPr lang="es-ES" b="0" i="0" dirty="0">
                <a:effectLst/>
                <a:latin typeface="Segoe UI" panose="020B0502040204020203" pitchFamily="34" charset="0"/>
              </a:rPr>
              <a:t> y luego el botón </a:t>
            </a:r>
            <a:r>
              <a:rPr lang="es-ES" b="1" i="0" dirty="0">
                <a:effectLst/>
                <a:latin typeface="Segoe UI" panose="020B0502040204020203" pitchFamily="34" charset="0"/>
              </a:rPr>
              <a:t>Siguiente</a:t>
            </a:r>
            <a:endParaRPr lang="es-DO" dirty="0"/>
          </a:p>
        </p:txBody>
      </p:sp>
      <p:pic>
        <p:nvPicPr>
          <p:cNvPr id="4" name="Picture 4" descr="NET MAUI Archives - Eric Sjöström Jennerstrand">
            <a:extLst>
              <a:ext uri="{FF2B5EF4-FFF2-40B4-BE49-F238E27FC236}">
                <a16:creationId xmlns:a16="http://schemas.microsoft.com/office/drawing/2014/main" id="{30F370E1-0B20-403E-ABD0-8AB4889A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461" y="863146"/>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41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figure el proyecto.">
            <a:extLst>
              <a:ext uri="{FF2B5EF4-FFF2-40B4-BE49-F238E27FC236}">
                <a16:creationId xmlns:a16="http://schemas.microsoft.com/office/drawing/2014/main" id="{66085A86-52B0-4045-8EE8-6493ED39D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559" y="1016064"/>
            <a:ext cx="8502650" cy="566144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11F84C3-C49A-4107-840B-46DA7A2BA1F2}"/>
              </a:ext>
            </a:extLst>
          </p:cNvPr>
          <p:cNvSpPr txBox="1"/>
          <p:nvPr/>
        </p:nvSpPr>
        <p:spPr>
          <a:xfrm>
            <a:off x="347060" y="180492"/>
            <a:ext cx="11655754" cy="646331"/>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Configurar el nuevo proyecto</a:t>
            </a:r>
            <a:r>
              <a:rPr lang="es-ES" b="0" i="0" dirty="0">
                <a:effectLst/>
                <a:latin typeface="Segoe UI" panose="020B0502040204020203" pitchFamily="34" charset="0"/>
              </a:rPr>
              <a:t>, dale un nombre al proyecto, elige una ubicación adecuada para él y selecciona el botón </a:t>
            </a:r>
            <a:r>
              <a:rPr lang="es-ES" b="1" i="0" dirty="0">
                <a:effectLst/>
                <a:latin typeface="Segoe UI" panose="020B0502040204020203" pitchFamily="34" charset="0"/>
              </a:rPr>
              <a:t>Siguiente</a:t>
            </a:r>
            <a:r>
              <a:rPr lang="es-ES" b="0" i="0" dirty="0">
                <a:effectLst/>
                <a:latin typeface="Segoe UI" panose="020B0502040204020203" pitchFamily="34" charset="0"/>
              </a:rPr>
              <a:t>:</a:t>
            </a:r>
            <a:endParaRPr lang="es-DO" dirty="0"/>
          </a:p>
        </p:txBody>
      </p:sp>
      <p:pic>
        <p:nvPicPr>
          <p:cNvPr id="5" name="Picture 4" descr="NET MAUI Archives - Eric Sjöström Jennerstrand">
            <a:extLst>
              <a:ext uri="{FF2B5EF4-FFF2-40B4-BE49-F238E27FC236}">
                <a16:creationId xmlns:a16="http://schemas.microsoft.com/office/drawing/2014/main" id="{71B0CC41-AC3A-4E15-BCB4-741D65B8E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54" y="2050950"/>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formación adicional.">
            <a:extLst>
              <a:ext uri="{FF2B5EF4-FFF2-40B4-BE49-F238E27FC236}">
                <a16:creationId xmlns:a16="http://schemas.microsoft.com/office/drawing/2014/main" id="{E72D922F-F2DE-4310-82C3-19806EFE7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806" y="867048"/>
            <a:ext cx="8415392" cy="560593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61C2E013-A49A-4418-A3B0-1AC82DE8940C}"/>
              </a:ext>
            </a:extLst>
          </p:cNvPr>
          <p:cNvSpPr txBox="1"/>
          <p:nvPr/>
        </p:nvSpPr>
        <p:spPr>
          <a:xfrm>
            <a:off x="283778" y="220717"/>
            <a:ext cx="11740055" cy="646331"/>
          </a:xfrm>
          <a:prstGeom prst="rect">
            <a:avLst/>
          </a:prstGeom>
          <a:noFill/>
        </p:spPr>
        <p:txBody>
          <a:bodyPr wrap="square">
            <a:spAutoFit/>
          </a:bodyPr>
          <a:lstStyle/>
          <a:p>
            <a:pPr algn="just"/>
            <a:r>
              <a:rPr lang="es-ES" b="0" i="0" dirty="0">
                <a:effectLst/>
                <a:latin typeface="Segoe UI" panose="020B0502040204020203" pitchFamily="34" charset="0"/>
              </a:rPr>
              <a:t>En la ventana </a:t>
            </a:r>
            <a:r>
              <a:rPr lang="es-ES" b="1" i="0" dirty="0">
                <a:effectLst/>
                <a:latin typeface="Segoe UI" panose="020B0502040204020203" pitchFamily="34" charset="0"/>
              </a:rPr>
              <a:t>Información adicional</a:t>
            </a:r>
            <a:r>
              <a:rPr lang="es-ES" b="0" i="0" dirty="0">
                <a:effectLst/>
                <a:latin typeface="Segoe UI" panose="020B0502040204020203" pitchFamily="34" charset="0"/>
              </a:rPr>
              <a:t>, elige la versión de .NET a la que te quieres dirigirte y haz clic en el botón </a:t>
            </a:r>
            <a:r>
              <a:rPr lang="es-ES" b="1" i="0" dirty="0">
                <a:effectLst/>
                <a:latin typeface="Segoe UI" panose="020B0502040204020203" pitchFamily="34" charset="0"/>
              </a:rPr>
              <a:t>Crear</a:t>
            </a:r>
            <a:r>
              <a:rPr lang="es-ES" b="0" i="0" dirty="0">
                <a:effectLst/>
                <a:latin typeface="Segoe UI" panose="020B0502040204020203" pitchFamily="34" charset="0"/>
              </a:rPr>
              <a:t>:</a:t>
            </a:r>
            <a:endParaRPr lang="es-DO" dirty="0"/>
          </a:p>
        </p:txBody>
      </p:sp>
      <p:pic>
        <p:nvPicPr>
          <p:cNvPr id="5" name="Picture 4" descr="NET MAUI Archives - Eric Sjöström Jennerstrand">
            <a:extLst>
              <a:ext uri="{FF2B5EF4-FFF2-40B4-BE49-F238E27FC236}">
                <a16:creationId xmlns:a16="http://schemas.microsoft.com/office/drawing/2014/main" id="{782CA272-318E-43F5-934C-089AE3AE1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71" y="1671189"/>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10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CB2F87D-D81C-40C3-9353-BD17835E0528}"/>
              </a:ext>
            </a:extLst>
          </p:cNvPr>
          <p:cNvSpPr txBox="1"/>
          <p:nvPr/>
        </p:nvSpPr>
        <p:spPr>
          <a:xfrm>
            <a:off x="367862" y="4451920"/>
            <a:ext cx="11361683" cy="338554"/>
          </a:xfrm>
          <a:prstGeom prst="rect">
            <a:avLst/>
          </a:prstGeom>
          <a:noFill/>
        </p:spPr>
        <p:txBody>
          <a:bodyPr wrap="square">
            <a:spAutoFit/>
          </a:bodyPr>
          <a:lstStyle/>
          <a:p>
            <a:pPr algn="ctr"/>
            <a:r>
              <a:rPr lang="es-DO" sz="1600" dirty="0">
                <a:hlinkClick r:id="rId2"/>
              </a:rPr>
              <a:t>https://learn.microsoft.com/es-es/dotnet/maui/get-started/first-app?view=net-maui-9.0&amp;tabs=vswin&amp;pivots=devices-android</a:t>
            </a:r>
            <a:endParaRPr lang="es-DO" sz="1600" dirty="0"/>
          </a:p>
        </p:txBody>
      </p:sp>
      <p:sp>
        <p:nvSpPr>
          <p:cNvPr id="5" name="CuadroTexto 4">
            <a:extLst>
              <a:ext uri="{FF2B5EF4-FFF2-40B4-BE49-F238E27FC236}">
                <a16:creationId xmlns:a16="http://schemas.microsoft.com/office/drawing/2014/main" id="{9D1E3191-208F-46EF-989C-927D402034AA}"/>
              </a:ext>
            </a:extLst>
          </p:cNvPr>
          <p:cNvSpPr txBox="1"/>
          <p:nvPr/>
        </p:nvSpPr>
        <p:spPr>
          <a:xfrm>
            <a:off x="3048000" y="3246961"/>
            <a:ext cx="6096000" cy="369332"/>
          </a:xfrm>
          <a:prstGeom prst="rect">
            <a:avLst/>
          </a:prstGeom>
          <a:noFill/>
        </p:spPr>
        <p:txBody>
          <a:bodyPr wrap="square">
            <a:spAutoFit/>
          </a:bodyPr>
          <a:lstStyle/>
          <a:p>
            <a:pPr algn="l"/>
            <a:r>
              <a:rPr lang="es-DO" b="1" i="0">
                <a:solidFill>
                  <a:srgbClr val="FFFFFF"/>
                </a:solidFill>
                <a:effectLst/>
                <a:latin typeface="Segoe UI" panose="020B0502040204020203" pitchFamily="34" charset="0"/>
              </a:rPr>
              <a:t>Documentación de .NET Multi-platform App UI</a:t>
            </a:r>
          </a:p>
        </p:txBody>
      </p:sp>
      <p:sp>
        <p:nvSpPr>
          <p:cNvPr id="7" name="CuadroTexto 6">
            <a:extLst>
              <a:ext uri="{FF2B5EF4-FFF2-40B4-BE49-F238E27FC236}">
                <a16:creationId xmlns:a16="http://schemas.microsoft.com/office/drawing/2014/main" id="{4000953E-92EB-49F1-9CA3-7DAC6EE8CD28}"/>
              </a:ext>
            </a:extLst>
          </p:cNvPr>
          <p:cNvSpPr txBox="1"/>
          <p:nvPr/>
        </p:nvSpPr>
        <p:spPr>
          <a:xfrm>
            <a:off x="1408385" y="3136612"/>
            <a:ext cx="9375225" cy="584775"/>
          </a:xfrm>
          <a:prstGeom prst="rect">
            <a:avLst/>
          </a:prstGeom>
          <a:noFill/>
        </p:spPr>
        <p:txBody>
          <a:bodyPr wrap="square">
            <a:spAutoFit/>
          </a:bodyPr>
          <a:lstStyle/>
          <a:p>
            <a:pPr algn="ctr"/>
            <a:r>
              <a:rPr lang="es-DO" sz="3200" b="1" i="0" dirty="0">
                <a:solidFill>
                  <a:srgbClr val="FF00FF"/>
                </a:solidFill>
                <a:effectLst/>
                <a:latin typeface="Segoe UI" panose="020B0502040204020203" pitchFamily="34" charset="0"/>
              </a:rPr>
              <a:t>Documentación de .NET Multi-platform App UI</a:t>
            </a:r>
          </a:p>
        </p:txBody>
      </p:sp>
      <p:sp>
        <p:nvSpPr>
          <p:cNvPr id="9" name="CuadroTexto 8">
            <a:extLst>
              <a:ext uri="{FF2B5EF4-FFF2-40B4-BE49-F238E27FC236}">
                <a16:creationId xmlns:a16="http://schemas.microsoft.com/office/drawing/2014/main" id="{F8D9D06E-458C-4368-A1C8-E9C30DFBEF86}"/>
              </a:ext>
            </a:extLst>
          </p:cNvPr>
          <p:cNvSpPr txBox="1"/>
          <p:nvPr/>
        </p:nvSpPr>
        <p:spPr>
          <a:xfrm>
            <a:off x="2201916" y="575809"/>
            <a:ext cx="7788165" cy="646331"/>
          </a:xfrm>
          <a:prstGeom prst="rect">
            <a:avLst/>
          </a:prstGeom>
          <a:noFill/>
        </p:spPr>
        <p:txBody>
          <a:bodyPr wrap="square">
            <a:spAutoFit/>
          </a:bodyPr>
          <a:lstStyle>
            <a:defPPr>
              <a:defRPr lang="es-DO"/>
            </a:defPPr>
            <a:lvl1pPr algn="ctr">
              <a:defRPr sz="2400" b="1" i="0">
                <a:solidFill>
                  <a:srgbClr val="FF00FF"/>
                </a:solidFill>
                <a:effectLst/>
                <a:latin typeface="Segoe UI" panose="020B0502040204020203" pitchFamily="34" charset="0"/>
              </a:defRPr>
            </a:lvl1pPr>
          </a:lstStyle>
          <a:p>
            <a:r>
              <a:rPr lang="es-DO" sz="3600" dirty="0">
                <a:solidFill>
                  <a:srgbClr val="00B0F0"/>
                </a:solidFill>
              </a:rPr>
              <a:t>Documentación de Xamarin</a:t>
            </a:r>
          </a:p>
        </p:txBody>
      </p:sp>
      <p:sp>
        <p:nvSpPr>
          <p:cNvPr id="11" name="CuadroTexto 10">
            <a:extLst>
              <a:ext uri="{FF2B5EF4-FFF2-40B4-BE49-F238E27FC236}">
                <a16:creationId xmlns:a16="http://schemas.microsoft.com/office/drawing/2014/main" id="{A5DFC6D8-CDF2-4D06-B807-83638A2EADF2}"/>
              </a:ext>
            </a:extLst>
          </p:cNvPr>
          <p:cNvSpPr txBox="1"/>
          <p:nvPr/>
        </p:nvSpPr>
        <p:spPr>
          <a:xfrm>
            <a:off x="483476" y="1631759"/>
            <a:ext cx="11456276" cy="523220"/>
          </a:xfrm>
          <a:prstGeom prst="rect">
            <a:avLst/>
          </a:prstGeom>
          <a:noFill/>
        </p:spPr>
        <p:txBody>
          <a:bodyPr wrap="square">
            <a:spAutoFit/>
          </a:bodyPr>
          <a:lstStyle/>
          <a:p>
            <a:pPr algn="ctr"/>
            <a:r>
              <a:rPr lang="es-DO" sz="2800" dirty="0">
                <a:hlinkClick r:id="rId3"/>
              </a:rPr>
              <a:t>https://learn.microsoft.com/es-es/previous-versions/xamarin/</a:t>
            </a:r>
            <a:endParaRPr lang="es-DO" sz="2800" dirty="0"/>
          </a:p>
        </p:txBody>
      </p:sp>
      <p:sp>
        <p:nvSpPr>
          <p:cNvPr id="12" name="CuadroTexto 11">
            <a:extLst>
              <a:ext uri="{FF2B5EF4-FFF2-40B4-BE49-F238E27FC236}">
                <a16:creationId xmlns:a16="http://schemas.microsoft.com/office/drawing/2014/main" id="{65DAA574-A6C0-4B5A-8476-5EE390D36BFE}"/>
              </a:ext>
            </a:extLst>
          </p:cNvPr>
          <p:cNvSpPr txBox="1"/>
          <p:nvPr/>
        </p:nvSpPr>
        <p:spPr>
          <a:xfrm>
            <a:off x="136634" y="5220736"/>
            <a:ext cx="11876690" cy="954107"/>
          </a:xfrm>
          <a:prstGeom prst="rect">
            <a:avLst/>
          </a:prstGeom>
          <a:noFill/>
        </p:spPr>
        <p:txBody>
          <a:bodyPr wrap="square" rtlCol="0">
            <a:spAutoFit/>
          </a:bodyPr>
          <a:lstStyle/>
          <a:p>
            <a:pPr algn="ctr"/>
            <a:r>
              <a:rPr lang="es-ES" sz="2800" b="1" i="0" dirty="0">
                <a:solidFill>
                  <a:srgbClr val="FF0000"/>
                </a:solidFill>
                <a:effectLst/>
                <a:latin typeface="Inter"/>
              </a:rPr>
              <a:t>Aquí está todo lo que necesitas saber de ambas plataformas 📱. Recuerda que el soporte de Xamarin 💻 terminó en el primer cuatrimestre de 2024 🚀.</a:t>
            </a:r>
            <a:endParaRPr lang="es-DO" sz="2800" b="1" dirty="0">
              <a:solidFill>
                <a:srgbClr val="FF0000"/>
              </a:solidFill>
              <a:effectLst>
                <a:outerShdw blurRad="38100" dist="38100" dir="2700000" algn="tl">
                  <a:srgbClr val="000000">
                    <a:alpha val="43137"/>
                  </a:srgbClr>
                </a:outerShdw>
              </a:effectLst>
              <a:highlight>
                <a:srgbClr val="FF0000"/>
              </a:highlight>
            </a:endParaRPr>
          </a:p>
        </p:txBody>
      </p:sp>
    </p:spTree>
    <p:extLst>
      <p:ext uri="{BB962C8B-B14F-4D97-AF65-F5344CB8AC3E}">
        <p14:creationId xmlns:p14="http://schemas.microsoft.com/office/powerpoint/2010/main" val="3310925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46B8589-27CD-494F-8D9B-C34FAA54291A}"/>
              </a:ext>
            </a:extLst>
          </p:cNvPr>
          <p:cNvSpPr txBox="1"/>
          <p:nvPr/>
        </p:nvSpPr>
        <p:spPr>
          <a:xfrm>
            <a:off x="288866" y="335845"/>
            <a:ext cx="11423765" cy="6186309"/>
          </a:xfrm>
          <a:prstGeom prst="rect">
            <a:avLst/>
          </a:prstGeom>
          <a:noFill/>
        </p:spPr>
        <p:txBody>
          <a:bodyPr wrap="square">
            <a:spAutoFit/>
          </a:bodyPr>
          <a:lstStyle/>
          <a:p>
            <a:pPr algn="just"/>
            <a:r>
              <a:rPr lang="es-ES" sz="3200" b="1" i="0" dirty="0">
                <a:solidFill>
                  <a:srgbClr val="273B47"/>
                </a:solidFill>
                <a:effectLst/>
                <a:latin typeface="cooper_hewittmedium"/>
              </a:rPr>
              <a:t>Xamarin y Maui</a:t>
            </a:r>
          </a:p>
          <a:p>
            <a:pPr algn="just"/>
            <a:endParaRPr lang="es-ES" sz="2800" dirty="0"/>
          </a:p>
          <a:p>
            <a:pPr algn="just"/>
            <a:r>
              <a:rPr lang="es-ES" sz="2800" b="1" dirty="0"/>
              <a:t>Xamarin:</a:t>
            </a:r>
          </a:p>
          <a:p>
            <a:pPr algn="just"/>
            <a:endParaRPr lang="es-ES" sz="2800" dirty="0"/>
          </a:p>
          <a:p>
            <a:pPr algn="just"/>
            <a:r>
              <a:rPr lang="es-ES" sz="2800" b="1" dirty="0">
                <a:solidFill>
                  <a:srgbClr val="00B0F0"/>
                </a:solidFill>
                <a:effectLst>
                  <a:outerShdw blurRad="38100" dist="38100" dir="2700000" algn="tl">
                    <a:srgbClr val="000000">
                      <a:alpha val="43137"/>
                    </a:srgbClr>
                  </a:outerShdw>
                </a:effectLst>
              </a:rPr>
              <a:t>Xamarin</a:t>
            </a:r>
            <a:r>
              <a:rPr lang="es-ES" sz="2800" dirty="0"/>
              <a:t> es una plataforma de desarrollo de aplicaciones móviles que permite crear apps para Android e iOS usando  (C# y .NET), con un solo código base compartido.</a:t>
            </a:r>
          </a:p>
          <a:p>
            <a:pPr algn="just"/>
            <a:endParaRPr lang="es-ES" sz="2800" dirty="0"/>
          </a:p>
          <a:p>
            <a:pPr algn="just"/>
            <a:endParaRPr lang="es-ES" sz="2800" dirty="0"/>
          </a:p>
          <a:p>
            <a:pPr algn="just"/>
            <a:r>
              <a:rPr lang="es-ES" sz="2800" b="1" dirty="0"/>
              <a:t>.NET MAUI (Multiplatform App UI):</a:t>
            </a:r>
          </a:p>
          <a:p>
            <a:pPr algn="just"/>
            <a:endParaRPr lang="es-ES" sz="2800" dirty="0"/>
          </a:p>
          <a:p>
            <a:pPr algn="just"/>
            <a:r>
              <a:rPr lang="es-ES" sz="2800" b="1" dirty="0">
                <a:solidFill>
                  <a:srgbClr val="7030A0"/>
                </a:solidFill>
                <a:effectLst>
                  <a:outerShdw blurRad="38100" dist="38100" dir="2700000" algn="tl">
                    <a:srgbClr val="000000">
                      <a:alpha val="43137"/>
                    </a:srgbClr>
                  </a:outerShdw>
                </a:effectLst>
              </a:rPr>
              <a:t>MAUI</a:t>
            </a:r>
            <a:r>
              <a:rPr lang="es-ES" sz="2800" dirty="0"/>
              <a:t> es la evolución de  </a:t>
            </a:r>
            <a:r>
              <a:rPr lang="es-ES" sz="2800" b="1" dirty="0"/>
              <a:t>Xamarin.Forms </a:t>
            </a:r>
            <a:r>
              <a:rPr lang="es-ES" sz="2800" dirty="0"/>
              <a:t> y parte de .NET, diseñada para desarrollar aplicaciones con una única base de código que funcionen en  Android, iOS, Windows y Mac </a:t>
            </a:r>
          </a:p>
        </p:txBody>
      </p:sp>
      <p:pic>
        <p:nvPicPr>
          <p:cNvPr id="2050" name="Picture 2" descr="Xamarin Logo PNG Transparent &amp; SVG Vector - Freebie Supply">
            <a:extLst>
              <a:ext uri="{FF2B5EF4-FFF2-40B4-BE49-F238E27FC236}">
                <a16:creationId xmlns:a16="http://schemas.microsoft.com/office/drawing/2014/main" id="{D2ED7553-30AA-4AF1-BC0E-9FFEFEF5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178177"/>
            <a:ext cx="708660" cy="631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playing Base64 encoded images in .NET MAUI · Gerald's blog about .NET, .NET  MAUI, Blazor, ASP.NET, Git, Azure and more!">
            <a:extLst>
              <a:ext uri="{FF2B5EF4-FFF2-40B4-BE49-F238E27FC236}">
                <a16:creationId xmlns:a16="http://schemas.microsoft.com/office/drawing/2014/main" id="{FAB62615-731F-4F03-9F68-375D61688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417" y="4135629"/>
            <a:ext cx="708661" cy="70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92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sarrollo de Apps Cross-Platform con Xamarin.Forms | SG Buzz">
            <a:extLst>
              <a:ext uri="{FF2B5EF4-FFF2-40B4-BE49-F238E27FC236}">
                <a16:creationId xmlns:a16="http://schemas.microsoft.com/office/drawing/2014/main" id="{E2D533AB-271C-3277-0271-8840FD2C7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798574"/>
            <a:ext cx="2457450" cy="526085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B346319-591F-C06E-2F46-F74B45BFEF84}"/>
              </a:ext>
            </a:extLst>
          </p:cNvPr>
          <p:cNvSpPr txBox="1"/>
          <p:nvPr/>
        </p:nvSpPr>
        <p:spPr>
          <a:xfrm>
            <a:off x="2790826" y="1720840"/>
            <a:ext cx="8763000" cy="3416320"/>
          </a:xfrm>
          <a:prstGeom prst="rect">
            <a:avLst/>
          </a:prstGeom>
          <a:noFill/>
        </p:spPr>
        <p:txBody>
          <a:bodyPr wrap="square">
            <a:spAutoFit/>
          </a:bodyPr>
          <a:lstStyle/>
          <a:p>
            <a:r>
              <a:rPr lang="en-US" b="1" dirty="0">
                <a:solidFill>
                  <a:srgbClr val="00B0F0"/>
                </a:solidFill>
              </a:rPr>
              <a:t>Nombre_de_la_app/ C#</a:t>
            </a:r>
          </a:p>
          <a:p>
            <a:r>
              <a:rPr lang="en-US" dirty="0"/>
              <a:t>│</a:t>
            </a:r>
          </a:p>
          <a:p>
            <a:r>
              <a:rPr lang="en-US" b="1" dirty="0"/>
              <a:t>Nombre_de_la_app /                     </a:t>
            </a:r>
            <a:r>
              <a:rPr lang="en-US" dirty="0"/>
              <a:t>// Proyecto Portable</a:t>
            </a:r>
          </a:p>
          <a:p>
            <a:r>
              <a:rPr lang="en-US" dirty="0"/>
              <a:t>│   ├── App.xaml                                // Archivo de definición XAML de la aplicación</a:t>
            </a:r>
          </a:p>
          <a:p>
            <a:r>
              <a:rPr lang="en-US" dirty="0"/>
              <a:t>│   ├── App.xaml.cs                         // Código detrás de la definición XAML  </a:t>
            </a:r>
            <a:r>
              <a:rPr lang="en-US" b="1" dirty="0">
                <a:highlight>
                  <a:srgbClr val="FFFF00"/>
                </a:highlight>
              </a:rPr>
              <a:t>code behind</a:t>
            </a:r>
          </a:p>
          <a:p>
            <a:r>
              <a:rPr lang="en-US" dirty="0"/>
              <a:t>│   └── MainPage.xaml                   // Página principal de la aplicación</a:t>
            </a:r>
          </a:p>
          <a:p>
            <a:r>
              <a:rPr lang="en-US" dirty="0"/>
              <a:t>│</a:t>
            </a:r>
          </a:p>
          <a:p>
            <a:r>
              <a:rPr lang="en-US" b="1" dirty="0"/>
              <a:t>Nombre_de_la_app.Android/             </a:t>
            </a:r>
            <a:r>
              <a:rPr lang="en-US" dirty="0"/>
              <a:t>// Proyecto específico para-Android</a:t>
            </a:r>
          </a:p>
          <a:p>
            <a:r>
              <a:rPr lang="en-US" dirty="0"/>
              <a:t>│   └── MainActivity.cs                               // Actividad principal de Android</a:t>
            </a:r>
          </a:p>
          <a:p>
            <a:r>
              <a:rPr lang="en-US" dirty="0"/>
              <a:t>│</a:t>
            </a:r>
          </a:p>
          <a:p>
            <a:r>
              <a:rPr lang="en-US" b="1" dirty="0"/>
              <a:t>Nombre_de_la_app.iOS/                      </a:t>
            </a:r>
            <a:r>
              <a:rPr lang="en-US" dirty="0"/>
              <a:t>// Proyecto específico para iOS</a:t>
            </a:r>
          </a:p>
          <a:p>
            <a:r>
              <a:rPr lang="en-US" dirty="0"/>
              <a:t>    └── AppDelegate.cs                            // Delegado de la aplicación iOS</a:t>
            </a:r>
          </a:p>
        </p:txBody>
      </p:sp>
      <p:sp>
        <p:nvSpPr>
          <p:cNvPr id="2" name="CuadroTexto 1">
            <a:extLst>
              <a:ext uri="{FF2B5EF4-FFF2-40B4-BE49-F238E27FC236}">
                <a16:creationId xmlns:a16="http://schemas.microsoft.com/office/drawing/2014/main" id="{A569CB54-4AF3-4E0E-9619-A0F6080ABDE3}"/>
              </a:ext>
            </a:extLst>
          </p:cNvPr>
          <p:cNvSpPr txBox="1"/>
          <p:nvPr/>
        </p:nvSpPr>
        <p:spPr>
          <a:xfrm>
            <a:off x="3615560" y="275935"/>
            <a:ext cx="8187558" cy="646331"/>
          </a:xfrm>
          <a:prstGeom prst="rect">
            <a:avLst/>
          </a:prstGeom>
          <a:noFill/>
        </p:spPr>
        <p:txBody>
          <a:bodyPr wrap="square" rtlCol="0">
            <a:spAutoFit/>
          </a:bodyPr>
          <a:lstStyle/>
          <a:p>
            <a:pPr algn="ctr"/>
            <a:r>
              <a:rPr lang="es-ES" sz="3600" b="1" dirty="0"/>
              <a:t>Estructura de un proyecto en </a:t>
            </a:r>
            <a:r>
              <a:rPr lang="es-ES" sz="3600" b="1" dirty="0">
                <a:solidFill>
                  <a:srgbClr val="00B0F0"/>
                </a:solidFill>
                <a:effectLst>
                  <a:outerShdw blurRad="38100" dist="38100" dir="2700000" algn="tl">
                    <a:srgbClr val="000000">
                      <a:alpha val="43137"/>
                    </a:srgbClr>
                  </a:outerShdw>
                </a:effectLst>
              </a:rPr>
              <a:t>Xamarin </a:t>
            </a:r>
            <a:endParaRPr lang="es-DO" sz="3600" b="1" dirty="0">
              <a:solidFill>
                <a:srgbClr val="00B0F0"/>
              </a:solidFill>
              <a:effectLst>
                <a:outerShdw blurRad="38100" dist="38100" dir="2700000" algn="tl">
                  <a:srgbClr val="000000">
                    <a:alpha val="43137"/>
                  </a:srgbClr>
                </a:outerShdw>
              </a:effectLst>
            </a:endParaRPr>
          </a:p>
        </p:txBody>
      </p:sp>
      <p:pic>
        <p:nvPicPr>
          <p:cNvPr id="5" name="Picture 2" descr="Xamarin Mobile App Development | Clarity">
            <a:extLst>
              <a:ext uri="{FF2B5EF4-FFF2-40B4-BE49-F238E27FC236}">
                <a16:creationId xmlns:a16="http://schemas.microsoft.com/office/drawing/2014/main" id="{88CCEADF-222D-43E6-869F-8FE18C277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767" y="137967"/>
            <a:ext cx="1331391" cy="92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83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D621F2E-1BEB-44EA-BAFD-A4C8977E34D4}"/>
              </a:ext>
            </a:extLst>
          </p:cNvPr>
          <p:cNvSpPr txBox="1"/>
          <p:nvPr/>
        </p:nvSpPr>
        <p:spPr>
          <a:xfrm>
            <a:off x="420413" y="198961"/>
            <a:ext cx="10089931" cy="523220"/>
          </a:xfrm>
          <a:prstGeom prst="rect">
            <a:avLst/>
          </a:prstGeom>
          <a:noFill/>
        </p:spPr>
        <p:txBody>
          <a:bodyPr wrap="square">
            <a:spAutoFit/>
          </a:bodyPr>
          <a:lstStyle/>
          <a:p>
            <a:r>
              <a:rPr lang="es-ES" sz="2800" dirty="0"/>
              <a:t>📌 Estructura de un Proyecto en Xamarin.Forms</a:t>
            </a:r>
            <a:endParaRPr lang="es-DO" sz="2800" dirty="0"/>
          </a:p>
        </p:txBody>
      </p:sp>
      <p:sp>
        <p:nvSpPr>
          <p:cNvPr id="5" name="CuadroTexto 4">
            <a:extLst>
              <a:ext uri="{FF2B5EF4-FFF2-40B4-BE49-F238E27FC236}">
                <a16:creationId xmlns:a16="http://schemas.microsoft.com/office/drawing/2014/main" id="{CCADE442-1BE0-4AFA-A8D6-C9ADDC785E78}"/>
              </a:ext>
            </a:extLst>
          </p:cNvPr>
          <p:cNvSpPr txBox="1"/>
          <p:nvPr/>
        </p:nvSpPr>
        <p:spPr>
          <a:xfrm>
            <a:off x="420414" y="1160824"/>
            <a:ext cx="7430814" cy="4124206"/>
          </a:xfrm>
          <a:prstGeom prst="rect">
            <a:avLst/>
          </a:prstGeom>
          <a:noFill/>
        </p:spPr>
        <p:txBody>
          <a:bodyPr wrap="square">
            <a:spAutoFit/>
          </a:bodyPr>
          <a:lstStyle/>
          <a:p>
            <a:r>
              <a:rPr lang="es-DO" dirty="0"/>
              <a:t>📂 </a:t>
            </a:r>
            <a:r>
              <a:rPr lang="es-DO" sz="2800" b="1" dirty="0">
                <a:effectLst>
                  <a:outerShdw blurRad="38100" dist="38100" dir="2700000" algn="tl">
                    <a:srgbClr val="000000">
                      <a:alpha val="43137"/>
                    </a:srgbClr>
                  </a:outerShdw>
                </a:effectLst>
              </a:rPr>
              <a:t>MiAppXamarin/</a:t>
            </a:r>
          </a:p>
          <a:p>
            <a:r>
              <a:rPr lang="es-DO" dirty="0"/>
              <a:t>│── 📂 MiAppXamarin (Proyecto Compartido)</a:t>
            </a:r>
          </a:p>
          <a:p>
            <a:r>
              <a:rPr lang="es-DO" dirty="0"/>
              <a:t>│   ├── 📂 Views/ (Interfaces de usuario)</a:t>
            </a:r>
          </a:p>
          <a:p>
            <a:r>
              <a:rPr lang="es-DO" dirty="0"/>
              <a:t>│   ├── 📂 ViewModels/ (Lógica y binding)</a:t>
            </a:r>
          </a:p>
          <a:p>
            <a:r>
              <a:rPr lang="es-DO" dirty="0"/>
              <a:t>│   ├── 📂 Models/ (Definición de datos)</a:t>
            </a:r>
          </a:p>
          <a:p>
            <a:r>
              <a:rPr lang="es-DO" dirty="0"/>
              <a:t>│   ├── 📂 Resources/ (Imágenes, estilos)</a:t>
            </a:r>
          </a:p>
          <a:p>
            <a:r>
              <a:rPr lang="es-DO" dirty="0"/>
              <a:t>│   ├── 📜 App.xaml (Configuración inicial)</a:t>
            </a:r>
          </a:p>
          <a:p>
            <a:r>
              <a:rPr lang="es-DO" dirty="0"/>
              <a:t>│   ├── 📜 MainPage.xaml (Pantalla principal)</a:t>
            </a:r>
          </a:p>
          <a:p>
            <a:r>
              <a:rPr lang="es-DO" dirty="0"/>
              <a:t>│   ├── 📜 MiAppXamarin.csproj (Archivo del proyecto)</a:t>
            </a:r>
          </a:p>
          <a:p>
            <a:r>
              <a:rPr lang="es-DO" dirty="0"/>
              <a:t>│</a:t>
            </a:r>
          </a:p>
          <a:p>
            <a:r>
              <a:rPr lang="es-DO" dirty="0"/>
              <a:t>│── 📂 MiAppXamarin.Android (Proyecto para Android)</a:t>
            </a:r>
          </a:p>
          <a:p>
            <a:r>
              <a:rPr lang="es-DO" dirty="0"/>
              <a:t>│── 📂 MiAppXamarin.iOS (Proyecto para iOS)</a:t>
            </a:r>
          </a:p>
          <a:p>
            <a:r>
              <a:rPr lang="es-DO" dirty="0"/>
              <a:t>│── 📂 MiAppXamarin.UWP (Proyecto para Windows) (Opcional)</a:t>
            </a:r>
          </a:p>
          <a:p>
            <a:r>
              <a:rPr lang="es-DO" dirty="0"/>
              <a:t>│── 📜 MiAppXamarin.sln (Solución del proyecto)</a:t>
            </a:r>
          </a:p>
        </p:txBody>
      </p:sp>
    </p:spTree>
    <p:extLst>
      <p:ext uri="{BB962C8B-B14F-4D97-AF65-F5344CB8AC3E}">
        <p14:creationId xmlns:p14="http://schemas.microsoft.com/office/powerpoint/2010/main" val="3250028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B346319-591F-C06E-2F46-F74B45BFEF84}"/>
              </a:ext>
            </a:extLst>
          </p:cNvPr>
          <p:cNvSpPr txBox="1"/>
          <p:nvPr/>
        </p:nvSpPr>
        <p:spPr>
          <a:xfrm>
            <a:off x="3899337" y="798574"/>
            <a:ext cx="7749081" cy="5970865"/>
          </a:xfrm>
          <a:prstGeom prst="rect">
            <a:avLst/>
          </a:prstGeom>
          <a:noFill/>
        </p:spPr>
        <p:txBody>
          <a:bodyPr wrap="square">
            <a:spAutoFit/>
          </a:bodyPr>
          <a:lstStyle/>
          <a:p>
            <a:r>
              <a:rPr lang="en-US" b="1" dirty="0">
                <a:solidFill>
                  <a:srgbClr val="B38FFF"/>
                </a:solidFill>
                <a:effectLst>
                  <a:outerShdw blurRad="38100" dist="38100" dir="2700000" algn="tl">
                    <a:srgbClr val="000000">
                      <a:alpha val="43137"/>
                    </a:srgbClr>
                  </a:outerShdw>
                </a:effectLst>
              </a:rPr>
              <a:t># Estructura de un Proyecto .NET MAUI por Defecto</a:t>
            </a:r>
          </a:p>
          <a:p>
            <a:endParaRPr lang="en-US" sz="1400" b="1" dirty="0"/>
          </a:p>
          <a:p>
            <a:r>
              <a:rPr lang="en-US" sz="1400" b="1" dirty="0"/>
              <a:t>## Nombre_de_la_app/</a:t>
            </a:r>
          </a:p>
          <a:p>
            <a:endParaRPr lang="en-US" sz="1400" b="1" dirty="0"/>
          </a:p>
          <a:p>
            <a:r>
              <a:rPr lang="en-US" sz="1400" b="1" dirty="0"/>
              <a:t>### C#</a:t>
            </a:r>
          </a:p>
          <a:p>
            <a:endParaRPr lang="en-US" sz="1400" b="1" dirty="0"/>
          </a:p>
          <a:p>
            <a:r>
              <a:rPr lang="en-US" sz="1400" b="1" dirty="0">
                <a:solidFill>
                  <a:srgbClr val="CC00FF"/>
                </a:solidFill>
              </a:rPr>
              <a:t>- **Nombre_de_la_app/**            </a:t>
            </a:r>
            <a:r>
              <a:rPr lang="en-US" sz="1400" b="1" dirty="0"/>
              <a:t>// Proyecto Portable</a:t>
            </a:r>
          </a:p>
          <a:p>
            <a:r>
              <a:rPr lang="en-US" sz="1400" b="1" dirty="0"/>
              <a:t>  - **App.xaml**                               // Archivo de definición XAML de la aplicación</a:t>
            </a:r>
          </a:p>
          <a:p>
            <a:r>
              <a:rPr lang="en-US" sz="1400" b="1" dirty="0"/>
              <a:t>  - **App.xaml.cs**                          // Código detrás de la definición XAML</a:t>
            </a:r>
          </a:p>
          <a:p>
            <a:r>
              <a:rPr lang="en-US" sz="1400" b="1" dirty="0"/>
              <a:t>  - **MainPage.xaml**                    // Página principal de la aplicación</a:t>
            </a:r>
          </a:p>
          <a:p>
            <a:r>
              <a:rPr lang="en-US" sz="1400" b="1" dirty="0"/>
              <a:t>  - **MainPage.xaml.cs**               // Código detrás de la página principal</a:t>
            </a:r>
          </a:p>
          <a:p>
            <a:r>
              <a:rPr lang="en-US" sz="1400" b="1" dirty="0"/>
              <a:t>  - **MauiProgram.cs**                  // Archivo de configuración de MAUI</a:t>
            </a:r>
          </a:p>
          <a:p>
            <a:r>
              <a:rPr lang="en-US" sz="1400" b="1" dirty="0"/>
              <a:t>  - **Platforms/**                            // Carpeta para plataformas específicas</a:t>
            </a:r>
          </a:p>
          <a:p>
            <a:r>
              <a:rPr lang="en-US" sz="1400" b="1" dirty="0">
                <a:solidFill>
                  <a:srgbClr val="00B050"/>
                </a:solidFill>
              </a:rPr>
              <a:t>    - **Android/**                             </a:t>
            </a:r>
            <a:r>
              <a:rPr lang="en-US" sz="1400" b="1" dirty="0"/>
              <a:t>// Carpeta específica para Android</a:t>
            </a:r>
          </a:p>
          <a:p>
            <a:r>
              <a:rPr lang="en-US" sz="1400" b="1" dirty="0"/>
              <a:t>      - **MainActivity.cs**               // Actividad principal de Android</a:t>
            </a:r>
          </a:p>
          <a:p>
            <a:r>
              <a:rPr lang="en-US" sz="1400" b="1" dirty="0">
                <a:solidFill>
                  <a:schemeClr val="bg1">
                    <a:lumMod val="75000"/>
                  </a:schemeClr>
                </a:solidFill>
              </a:rPr>
              <a:t>    - **iOS/**                                     </a:t>
            </a:r>
            <a:r>
              <a:rPr lang="en-US" sz="1400" b="1" dirty="0"/>
              <a:t>// Carpeta específica para iOS</a:t>
            </a:r>
          </a:p>
          <a:p>
            <a:r>
              <a:rPr lang="en-US" sz="1400" b="1" dirty="0"/>
              <a:t>      - **AppDelegate.cs**              // Delegado de la aplicación iOS</a:t>
            </a:r>
          </a:p>
          <a:p>
            <a:r>
              <a:rPr lang="en-US" sz="1400" b="1" dirty="0"/>
              <a:t>    - **MacCatalyst/**                    // Carpeta específica para MacCatalyst</a:t>
            </a:r>
          </a:p>
          <a:p>
            <a:r>
              <a:rPr lang="en-US" sz="1400" b="1" dirty="0"/>
              <a:t>      - **AppDelegate.cs**              // Delegado de la aplicación MacCatalyst</a:t>
            </a:r>
          </a:p>
          <a:p>
            <a:r>
              <a:rPr lang="en-US" sz="1400" b="1" dirty="0"/>
              <a:t>    - **Windows/**                          // Carpeta específica para Windows</a:t>
            </a:r>
          </a:p>
          <a:p>
            <a:r>
              <a:rPr lang="en-US" sz="1400" b="1" dirty="0"/>
              <a:t>      - **App.xaml**                         // Archivo de definición XAML de la aplicación Windows</a:t>
            </a:r>
          </a:p>
          <a:p>
            <a:r>
              <a:rPr lang="en-US" sz="1400" b="1" dirty="0">
                <a:highlight>
                  <a:srgbClr val="FFFF00"/>
                </a:highlight>
              </a:rPr>
              <a:t>  - **Resources/**</a:t>
            </a:r>
            <a:r>
              <a:rPr lang="en-US" sz="1400" b="1" dirty="0"/>
              <a:t>                          // Carpeta para recursos</a:t>
            </a:r>
          </a:p>
          <a:p>
            <a:r>
              <a:rPr lang="en-US" sz="1400" b="1" dirty="0"/>
              <a:t>    - **Styles.xaml**                       // Archivo de estilos XAML</a:t>
            </a:r>
          </a:p>
          <a:p>
            <a:r>
              <a:rPr lang="en-US" sz="1400" b="1" dirty="0"/>
              <a:t>    - **Images/**                             // Carpeta para imágenes</a:t>
            </a:r>
          </a:p>
          <a:p>
            <a:r>
              <a:rPr lang="en-US" sz="1400" b="1" dirty="0"/>
              <a:t>    - **Fonts/**                                // Carpeta para fuentes</a:t>
            </a:r>
          </a:p>
          <a:p>
            <a:r>
              <a:rPr lang="en-US" sz="1400" b="1" dirty="0"/>
              <a:t>    - **Raw/**                                  // Carpeta para recursos sin procesar</a:t>
            </a:r>
          </a:p>
          <a:p>
            <a:endParaRPr lang="en-US" sz="1400" b="1" dirty="0"/>
          </a:p>
        </p:txBody>
      </p:sp>
      <p:sp>
        <p:nvSpPr>
          <p:cNvPr id="2" name="CuadroTexto 1">
            <a:extLst>
              <a:ext uri="{FF2B5EF4-FFF2-40B4-BE49-F238E27FC236}">
                <a16:creationId xmlns:a16="http://schemas.microsoft.com/office/drawing/2014/main" id="{A569CB54-4AF3-4E0E-9619-A0F6080ABDE3}"/>
              </a:ext>
            </a:extLst>
          </p:cNvPr>
          <p:cNvSpPr txBox="1"/>
          <p:nvPr/>
        </p:nvSpPr>
        <p:spPr>
          <a:xfrm>
            <a:off x="2501462" y="210207"/>
            <a:ext cx="8576441" cy="646331"/>
          </a:xfrm>
          <a:prstGeom prst="rect">
            <a:avLst/>
          </a:prstGeom>
          <a:noFill/>
        </p:spPr>
        <p:txBody>
          <a:bodyPr wrap="square" rtlCol="0">
            <a:spAutoFit/>
          </a:bodyPr>
          <a:lstStyle/>
          <a:p>
            <a:pPr algn="ctr"/>
            <a:r>
              <a:rPr lang="es-ES" sz="3600" b="1" dirty="0"/>
              <a:t>Estructura de un proyecto en </a:t>
            </a:r>
            <a:r>
              <a:rPr lang="es-ES" sz="3600" b="1" dirty="0">
                <a:solidFill>
                  <a:srgbClr val="9F8BE8"/>
                </a:solidFill>
                <a:effectLst>
                  <a:outerShdw blurRad="38100" dist="38100" dir="2700000" algn="tl">
                    <a:srgbClr val="000000">
                      <a:alpha val="43137"/>
                    </a:srgbClr>
                  </a:outerShdw>
                </a:effectLst>
              </a:rPr>
              <a:t>Maui</a:t>
            </a:r>
            <a:r>
              <a:rPr lang="es-ES" sz="3600" b="1" dirty="0">
                <a:solidFill>
                  <a:srgbClr val="00B0F0"/>
                </a:solidFill>
                <a:effectLst>
                  <a:outerShdw blurRad="38100" dist="38100" dir="2700000" algn="tl">
                    <a:srgbClr val="000000">
                      <a:alpha val="43137"/>
                    </a:srgbClr>
                  </a:outerShdw>
                </a:effectLst>
              </a:rPr>
              <a:t> </a:t>
            </a:r>
            <a:endParaRPr lang="es-DO" sz="3600" b="1" dirty="0">
              <a:solidFill>
                <a:srgbClr val="00B0F0"/>
              </a:solidFill>
              <a:effectLst>
                <a:outerShdw blurRad="38100" dist="38100" dir="2700000" algn="tl">
                  <a:srgbClr val="000000">
                    <a:alpha val="43137"/>
                  </a:srgbClr>
                </a:outerShdw>
              </a:effectLst>
            </a:endParaRPr>
          </a:p>
        </p:txBody>
      </p:sp>
      <p:pic>
        <p:nvPicPr>
          <p:cNvPr id="1026" name="Picture 2">
            <a:extLst>
              <a:ext uri="{FF2B5EF4-FFF2-40B4-BE49-F238E27FC236}">
                <a16:creationId xmlns:a16="http://schemas.microsoft.com/office/drawing/2014/main" id="{09F99D8F-D452-484A-A67D-898917383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24" y="856538"/>
            <a:ext cx="3681446" cy="56863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ET MAUI Archives - Eric Sjöström Jennerstrand">
            <a:extLst>
              <a:ext uri="{FF2B5EF4-FFF2-40B4-BE49-F238E27FC236}">
                <a16:creationId xmlns:a16="http://schemas.microsoft.com/office/drawing/2014/main" id="{138009B6-F8DB-4A3C-9BF7-5D537EBBA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5369" y="210207"/>
            <a:ext cx="1095583" cy="13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990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ADB87EF-B2F7-4BAB-8E08-E1993D81A424}"/>
              </a:ext>
            </a:extLst>
          </p:cNvPr>
          <p:cNvSpPr txBox="1"/>
          <p:nvPr/>
        </p:nvSpPr>
        <p:spPr>
          <a:xfrm>
            <a:off x="861848" y="1659220"/>
            <a:ext cx="9595945" cy="2800767"/>
          </a:xfrm>
          <a:prstGeom prst="rect">
            <a:avLst/>
          </a:prstGeom>
          <a:noFill/>
        </p:spPr>
        <p:txBody>
          <a:bodyPr wrap="square">
            <a:spAutoFit/>
          </a:bodyPr>
          <a:lstStyle/>
          <a:p>
            <a:r>
              <a:rPr lang="es-DO" sz="2400" dirty="0"/>
              <a:t>📂 </a:t>
            </a:r>
            <a:r>
              <a:rPr lang="es-DO" sz="3200" b="1" dirty="0">
                <a:effectLst>
                  <a:outerShdw blurRad="38100" dist="38100" dir="2700000" algn="tl">
                    <a:srgbClr val="000000">
                      <a:alpha val="43137"/>
                    </a:srgbClr>
                  </a:outerShdw>
                </a:effectLst>
              </a:rPr>
              <a:t>MiAppMAUI/</a:t>
            </a:r>
          </a:p>
          <a:p>
            <a:r>
              <a:rPr lang="es-DO" sz="2400" dirty="0"/>
              <a:t>│── 📂 Resources/ (Imágenes, fuentes, estilos)</a:t>
            </a:r>
          </a:p>
          <a:p>
            <a:r>
              <a:rPr lang="es-DO" sz="2400" dirty="0"/>
              <a:t>│── 📜 App.xaml (Configuración inicial)</a:t>
            </a:r>
          </a:p>
          <a:p>
            <a:r>
              <a:rPr lang="es-DO" sz="2400" dirty="0"/>
              <a:t>│── 📜 MainPage.xaml (Pantalla principal)</a:t>
            </a:r>
          </a:p>
          <a:p>
            <a:r>
              <a:rPr lang="es-DO" sz="2400" dirty="0"/>
              <a:t>│── 📜 MauiProgram.cs (Configuración del host)</a:t>
            </a:r>
          </a:p>
          <a:p>
            <a:r>
              <a:rPr lang="es-DO" sz="2400" dirty="0"/>
              <a:t>│── 📜 MiAppMAUI.csproj (Archivo del proyecto)</a:t>
            </a:r>
          </a:p>
          <a:p>
            <a:r>
              <a:rPr lang="es-DO" sz="2400" dirty="0"/>
              <a:t>│── 📜 MiAppMAUI.sln (Solución del proyecto)</a:t>
            </a:r>
          </a:p>
        </p:txBody>
      </p:sp>
      <p:sp>
        <p:nvSpPr>
          <p:cNvPr id="5" name="CuadroTexto 4">
            <a:extLst>
              <a:ext uri="{FF2B5EF4-FFF2-40B4-BE49-F238E27FC236}">
                <a16:creationId xmlns:a16="http://schemas.microsoft.com/office/drawing/2014/main" id="{C3DF9486-5C10-4428-A6B8-CB087519803F}"/>
              </a:ext>
            </a:extLst>
          </p:cNvPr>
          <p:cNvSpPr txBox="1"/>
          <p:nvPr/>
        </p:nvSpPr>
        <p:spPr>
          <a:xfrm>
            <a:off x="493986" y="377637"/>
            <a:ext cx="7567448" cy="523220"/>
          </a:xfrm>
          <a:prstGeom prst="rect">
            <a:avLst/>
          </a:prstGeom>
          <a:noFill/>
        </p:spPr>
        <p:txBody>
          <a:bodyPr wrap="square">
            <a:spAutoFit/>
          </a:bodyPr>
          <a:lstStyle/>
          <a:p>
            <a:r>
              <a:rPr lang="es-ES" sz="2800" b="1" dirty="0">
                <a:effectLst>
                  <a:outerShdw blurRad="38100" dist="38100" dir="2700000" algn="tl">
                    <a:srgbClr val="000000">
                      <a:alpha val="43137"/>
                    </a:srgbClr>
                  </a:outerShdw>
                </a:effectLst>
              </a:rPr>
              <a:t>📌 Estructura de un Proyecto en .NET MAUI</a:t>
            </a:r>
            <a:endParaRPr lang="es-DO"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1013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9A2B4B2-FC0D-4BDB-AF3C-97F95EC84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73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ACF1558-10D9-4081-A808-D948E6AEF486}"/>
              </a:ext>
            </a:extLst>
          </p:cNvPr>
          <p:cNvSpPr txBox="1"/>
          <p:nvPr/>
        </p:nvSpPr>
        <p:spPr>
          <a:xfrm>
            <a:off x="4635062" y="705177"/>
            <a:ext cx="7199586" cy="5755422"/>
          </a:xfrm>
          <a:prstGeom prst="rect">
            <a:avLst/>
          </a:prstGeom>
          <a:noFill/>
        </p:spPr>
        <p:txBody>
          <a:bodyPr wrap="square">
            <a:spAutoFit/>
          </a:bodyPr>
          <a:lstStyle/>
          <a:p>
            <a:pPr algn="ctr"/>
            <a:r>
              <a:rPr lang="es-DO" sz="2800" b="1" dirty="0"/>
              <a:t>Comparación Resumida</a:t>
            </a:r>
          </a:p>
          <a:p>
            <a:pPr algn="just"/>
            <a:endParaRPr lang="es-DO" sz="2000" b="1" dirty="0"/>
          </a:p>
          <a:p>
            <a:pPr algn="just"/>
            <a:r>
              <a:rPr lang="es-DO" sz="3200" b="1" dirty="0">
                <a:solidFill>
                  <a:srgbClr val="00B0F0"/>
                </a:solidFill>
                <a:effectLst>
                  <a:outerShdw blurRad="38100" dist="38100" dir="2700000" algn="tl">
                    <a:srgbClr val="000000">
                      <a:alpha val="43137"/>
                    </a:srgbClr>
                  </a:outerShdw>
                </a:effectLst>
              </a:rPr>
              <a:t>Xamarin:</a:t>
            </a:r>
          </a:p>
          <a:p>
            <a:pPr algn="just"/>
            <a:endParaRPr lang="es-DO" sz="2000" dirty="0"/>
          </a:p>
          <a:p>
            <a:pPr marL="342900" indent="-342900" algn="just">
              <a:buFont typeface="Wingdings" panose="05000000000000000000" pitchFamily="2" charset="2"/>
              <a:buChar char="ü"/>
            </a:pPr>
            <a:r>
              <a:rPr lang="es-DO" sz="2000" b="1" dirty="0"/>
              <a:t>Proyecto Portable: </a:t>
            </a:r>
            <a:r>
              <a:rPr lang="es-DO" sz="2000" dirty="0"/>
              <a:t>Contiene archivos XAML Frontend y código C# Backend .</a:t>
            </a:r>
          </a:p>
          <a:p>
            <a:pPr marL="342900" indent="-342900" algn="just">
              <a:buFont typeface="Wingdings" panose="05000000000000000000" pitchFamily="2" charset="2"/>
              <a:buChar char="ü"/>
            </a:pPr>
            <a:r>
              <a:rPr lang="es-DO" sz="2000" b="1" dirty="0"/>
              <a:t>Proyectos específicos para </a:t>
            </a:r>
            <a:r>
              <a:rPr lang="es-DO" sz="2000" b="1" dirty="0">
                <a:solidFill>
                  <a:srgbClr val="00B050"/>
                </a:solidFill>
              </a:rPr>
              <a:t>Android</a:t>
            </a:r>
            <a:r>
              <a:rPr lang="es-DO" sz="2000" b="1" dirty="0"/>
              <a:t> e </a:t>
            </a:r>
            <a:r>
              <a:rPr lang="es-DO" sz="2000" b="1" dirty="0">
                <a:solidFill>
                  <a:schemeClr val="bg1">
                    <a:lumMod val="65000"/>
                  </a:schemeClr>
                </a:solidFill>
              </a:rPr>
              <a:t>iOS</a:t>
            </a:r>
            <a:r>
              <a:rPr lang="es-DO" sz="2000" b="1" dirty="0"/>
              <a:t>: </a:t>
            </a:r>
            <a:r>
              <a:rPr lang="es-DO" sz="2000" dirty="0"/>
              <a:t>Contienen archivos específicos de la plataforma.</a:t>
            </a:r>
          </a:p>
          <a:p>
            <a:pPr algn="just"/>
            <a:endParaRPr lang="es-DO" sz="2000" dirty="0"/>
          </a:p>
          <a:p>
            <a:pPr algn="just"/>
            <a:r>
              <a:rPr lang="es-DO" sz="2800" b="1" dirty="0">
                <a:solidFill>
                  <a:srgbClr val="CC00FF"/>
                </a:solidFill>
                <a:effectLst>
                  <a:outerShdw blurRad="38100" dist="38100" dir="2700000" algn="tl">
                    <a:srgbClr val="000000">
                      <a:alpha val="43137"/>
                    </a:srgbClr>
                  </a:outerShdw>
                </a:effectLst>
              </a:rPr>
              <a:t>.NET MAUI:</a:t>
            </a:r>
          </a:p>
          <a:p>
            <a:pPr algn="just"/>
            <a:endParaRPr lang="es-DO" sz="2000" dirty="0"/>
          </a:p>
          <a:p>
            <a:pPr marL="342900" indent="-342900" algn="just">
              <a:buFont typeface="Wingdings" panose="05000000000000000000" pitchFamily="2" charset="2"/>
              <a:buChar char="ü"/>
            </a:pPr>
            <a:r>
              <a:rPr lang="es-DO" sz="2000" b="1" dirty="0"/>
              <a:t>Proyecto Portable: </a:t>
            </a:r>
            <a:r>
              <a:rPr lang="es-DO" sz="2000" dirty="0"/>
              <a:t>Similar a </a:t>
            </a:r>
            <a:r>
              <a:rPr lang="es-DO" sz="2000" dirty="0">
                <a:solidFill>
                  <a:srgbClr val="00B0F0"/>
                </a:solidFill>
              </a:rPr>
              <a:t>Xamarin</a:t>
            </a:r>
            <a:r>
              <a:rPr lang="es-DO" sz="2000" dirty="0"/>
              <a:t>, pero incluye MauiProgram.cs.</a:t>
            </a:r>
          </a:p>
          <a:p>
            <a:pPr marL="342900" indent="-342900" algn="just">
              <a:buFont typeface="Wingdings" panose="05000000000000000000" pitchFamily="2" charset="2"/>
              <a:buChar char="ü"/>
            </a:pPr>
            <a:r>
              <a:rPr lang="es-DO" sz="2000" b="1" dirty="0"/>
              <a:t>Carpeta Platforms: </a:t>
            </a:r>
            <a:r>
              <a:rPr lang="es-DO" sz="2000" dirty="0"/>
              <a:t>Contiene subcarpetas para </a:t>
            </a:r>
            <a:r>
              <a:rPr lang="es-DO" sz="2000" b="1" dirty="0">
                <a:solidFill>
                  <a:srgbClr val="00B050"/>
                </a:solidFill>
              </a:rPr>
              <a:t>Android</a:t>
            </a:r>
            <a:r>
              <a:rPr lang="es-DO" sz="2000" dirty="0"/>
              <a:t>, </a:t>
            </a:r>
            <a:r>
              <a:rPr lang="es-DO" sz="2000" b="1" dirty="0">
                <a:solidFill>
                  <a:schemeClr val="bg1">
                    <a:lumMod val="65000"/>
                  </a:schemeClr>
                </a:solidFill>
              </a:rPr>
              <a:t>iOS</a:t>
            </a:r>
            <a:r>
              <a:rPr lang="es-DO" sz="2000" dirty="0"/>
              <a:t>, MacCatalyst y Windows.</a:t>
            </a:r>
          </a:p>
          <a:p>
            <a:pPr marL="342900" indent="-342900" algn="just">
              <a:buFont typeface="Wingdings" panose="05000000000000000000" pitchFamily="2" charset="2"/>
              <a:buChar char="ü"/>
            </a:pPr>
            <a:r>
              <a:rPr lang="es-DO" sz="2000" b="1" dirty="0"/>
              <a:t>Carpeta Resources: </a:t>
            </a:r>
            <a:r>
              <a:rPr lang="es-DO" sz="2000" dirty="0"/>
              <a:t>Contiene subcarpetas para estilos, imágenes, fuentes y recursos sin procesar.</a:t>
            </a:r>
          </a:p>
        </p:txBody>
      </p:sp>
    </p:spTree>
    <p:extLst>
      <p:ext uri="{BB962C8B-B14F-4D97-AF65-F5344CB8AC3E}">
        <p14:creationId xmlns:p14="http://schemas.microsoft.com/office/powerpoint/2010/main" val="2522194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04C1D4B-CC70-42F5-A6D6-F0F11BCCB5AD}"/>
              </a:ext>
            </a:extLst>
          </p:cNvPr>
          <p:cNvPicPr>
            <a:picLocks noChangeAspect="1"/>
          </p:cNvPicPr>
          <p:nvPr/>
        </p:nvPicPr>
        <p:blipFill>
          <a:blip r:embed="rId2"/>
          <a:stretch>
            <a:fillRect/>
          </a:stretch>
        </p:blipFill>
        <p:spPr>
          <a:xfrm>
            <a:off x="266453" y="71717"/>
            <a:ext cx="2810914" cy="6858000"/>
          </a:xfrm>
          <a:prstGeom prst="rect">
            <a:avLst/>
          </a:prstGeom>
        </p:spPr>
      </p:pic>
      <p:pic>
        <p:nvPicPr>
          <p:cNvPr id="3" name="Imagen 2">
            <a:extLst>
              <a:ext uri="{FF2B5EF4-FFF2-40B4-BE49-F238E27FC236}">
                <a16:creationId xmlns:a16="http://schemas.microsoft.com/office/drawing/2014/main" id="{43A49CF9-E7B7-458C-AB04-6F9685C8C6F6}"/>
              </a:ext>
            </a:extLst>
          </p:cNvPr>
          <p:cNvPicPr>
            <a:picLocks noChangeAspect="1"/>
          </p:cNvPicPr>
          <p:nvPr/>
        </p:nvPicPr>
        <p:blipFill>
          <a:blip r:embed="rId3"/>
          <a:stretch>
            <a:fillRect/>
          </a:stretch>
        </p:blipFill>
        <p:spPr>
          <a:xfrm>
            <a:off x="3288215" y="71717"/>
            <a:ext cx="2679773" cy="6858000"/>
          </a:xfrm>
          <a:prstGeom prst="rect">
            <a:avLst/>
          </a:prstGeom>
        </p:spPr>
      </p:pic>
      <p:pic>
        <p:nvPicPr>
          <p:cNvPr id="4" name="Imagen 3">
            <a:extLst>
              <a:ext uri="{FF2B5EF4-FFF2-40B4-BE49-F238E27FC236}">
                <a16:creationId xmlns:a16="http://schemas.microsoft.com/office/drawing/2014/main" id="{C06965A2-CB8D-4D2B-AB26-51D0BF898280}"/>
              </a:ext>
            </a:extLst>
          </p:cNvPr>
          <p:cNvPicPr>
            <a:picLocks noChangeAspect="1"/>
          </p:cNvPicPr>
          <p:nvPr/>
        </p:nvPicPr>
        <p:blipFill>
          <a:blip r:embed="rId4"/>
          <a:stretch>
            <a:fillRect/>
          </a:stretch>
        </p:blipFill>
        <p:spPr>
          <a:xfrm>
            <a:off x="6347113" y="71717"/>
            <a:ext cx="2706688" cy="6858000"/>
          </a:xfrm>
          <a:prstGeom prst="rect">
            <a:avLst/>
          </a:prstGeom>
        </p:spPr>
      </p:pic>
      <p:pic>
        <p:nvPicPr>
          <p:cNvPr id="5" name="Imagen 4">
            <a:extLst>
              <a:ext uri="{FF2B5EF4-FFF2-40B4-BE49-F238E27FC236}">
                <a16:creationId xmlns:a16="http://schemas.microsoft.com/office/drawing/2014/main" id="{8907B366-1EAA-4FC0-80A6-702F4AFD74F8}"/>
              </a:ext>
            </a:extLst>
          </p:cNvPr>
          <p:cNvPicPr>
            <a:picLocks noChangeAspect="1"/>
          </p:cNvPicPr>
          <p:nvPr/>
        </p:nvPicPr>
        <p:blipFill>
          <a:blip r:embed="rId5"/>
          <a:stretch>
            <a:fillRect/>
          </a:stretch>
        </p:blipFill>
        <p:spPr>
          <a:xfrm>
            <a:off x="9549468" y="71717"/>
            <a:ext cx="2642532" cy="6858000"/>
          </a:xfrm>
          <a:prstGeom prst="rect">
            <a:avLst/>
          </a:prstGeom>
        </p:spPr>
      </p:pic>
    </p:spTree>
    <p:extLst>
      <p:ext uri="{BB962C8B-B14F-4D97-AF65-F5344CB8AC3E}">
        <p14:creationId xmlns:p14="http://schemas.microsoft.com/office/powerpoint/2010/main" val="2019178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0D370911-9DCE-4FD2-95D6-B1A47ACF2D58}"/>
              </a:ext>
            </a:extLst>
          </p:cNvPr>
          <p:cNvSpPr txBox="1"/>
          <p:nvPr/>
        </p:nvSpPr>
        <p:spPr>
          <a:xfrm>
            <a:off x="134991" y="806608"/>
            <a:ext cx="11759161" cy="5632311"/>
          </a:xfrm>
          <a:prstGeom prst="rect">
            <a:avLst/>
          </a:prstGeom>
          <a:noFill/>
        </p:spPr>
        <p:txBody>
          <a:bodyPr wrap="square">
            <a:spAutoFit/>
          </a:bodyPr>
          <a:lstStyle/>
          <a:p>
            <a:pPr algn="just"/>
            <a:r>
              <a:rPr lang="es-ES" sz="2000" dirty="0"/>
              <a:t>Esta aplicación en Xamarin.Forms permite a los usuarios ingresar tres números y obtener el mayor de ellos, además de ordenarlos de mayor a menor. La interfaz está diseñada con una página principal atractiva, que incluye el logo de la app y dos botones circulares que redirigen a las funciones principales:</a:t>
            </a:r>
          </a:p>
          <a:p>
            <a:pPr algn="just"/>
            <a:endParaRPr lang="es-ES" sz="1600" dirty="0"/>
          </a:p>
          <a:p>
            <a:pPr algn="just"/>
            <a:r>
              <a:rPr lang="es-ES" sz="1600" dirty="0"/>
              <a:t>1️⃣    Determinar el número mayor</a:t>
            </a:r>
          </a:p>
          <a:p>
            <a:pPr algn="just"/>
            <a:r>
              <a:rPr lang="es-ES" sz="1600" dirty="0"/>
              <a:t>2️⃣    Ordenar los números en orden descendente</a:t>
            </a:r>
          </a:p>
          <a:p>
            <a:pPr algn="just"/>
            <a:endParaRPr lang="es-ES" sz="1600" b="1" dirty="0"/>
          </a:p>
          <a:p>
            <a:pPr algn="just"/>
            <a:r>
              <a:rPr lang="es-ES" b="1" dirty="0"/>
              <a:t>✅ Tecnologías utilizadas:</a:t>
            </a:r>
          </a:p>
          <a:p>
            <a:pPr algn="just"/>
            <a:r>
              <a:rPr lang="es-ES" dirty="0"/>
              <a:t>✔ C# y Xamarin.Forms para la lógica y la UI.</a:t>
            </a:r>
          </a:p>
          <a:p>
            <a:pPr algn="just"/>
            <a:r>
              <a:rPr lang="es-ES" dirty="0"/>
              <a:t>✔ Entry para la entrada de datos numéricos.</a:t>
            </a:r>
          </a:p>
          <a:p>
            <a:pPr algn="just"/>
            <a:r>
              <a:rPr lang="es-ES" dirty="0"/>
              <a:t>✔ Button con diseño 100% circular para mejor experiencia.</a:t>
            </a:r>
          </a:p>
          <a:p>
            <a:pPr algn="just"/>
            <a:r>
              <a:rPr lang="es-ES" dirty="0"/>
              <a:t>✔ Labels para mostrar los resultados.</a:t>
            </a:r>
          </a:p>
          <a:p>
            <a:pPr algn="just"/>
            <a:r>
              <a:rPr lang="es-ES" dirty="0"/>
              <a:t>✔ NavigationPage para manejar la navegación entre pantallas.</a:t>
            </a:r>
          </a:p>
          <a:p>
            <a:pPr algn="just"/>
            <a:r>
              <a:rPr lang="es-ES" dirty="0"/>
              <a:t>✔ Math.Max() para encontrar el mayor número.</a:t>
            </a:r>
          </a:p>
          <a:p>
            <a:pPr algn="just"/>
            <a:r>
              <a:rPr lang="es-ES" dirty="0"/>
              <a:t>✔ Array.Sort() para ordenar los números en orden descendente.</a:t>
            </a:r>
          </a:p>
          <a:p>
            <a:pPr algn="just"/>
            <a:endParaRPr lang="es-ES" sz="1600" b="1" dirty="0"/>
          </a:p>
          <a:p>
            <a:pPr algn="just"/>
            <a:r>
              <a:rPr lang="es-ES" sz="1600" b="1" dirty="0"/>
              <a:t>🎨 Interfaz Mejorada</a:t>
            </a:r>
          </a:p>
          <a:p>
            <a:pPr algn="just"/>
            <a:r>
              <a:rPr lang="es-ES" sz="2000" dirty="0"/>
              <a:t>🔹 Pantalla Principal: Contiene el logo de la app y dos botones redondos que dirigen a las pantallas secundarias.</a:t>
            </a:r>
          </a:p>
          <a:p>
            <a:pPr algn="just"/>
            <a:r>
              <a:rPr lang="es-ES" sz="2000" dirty="0"/>
              <a:t>🔹 Diseño Responsive: Adaptable a Android e iOS, asegurando una buena experiencia en cualquier dispositivo.</a:t>
            </a:r>
          </a:p>
          <a:p>
            <a:pPr algn="just"/>
            <a:r>
              <a:rPr lang="es-ES" sz="2000" dirty="0"/>
              <a:t>🔹 Interacción Intuitiva: Val</a:t>
            </a:r>
            <a:endParaRPr lang="es-DO" sz="2000" dirty="0"/>
          </a:p>
        </p:txBody>
      </p:sp>
      <p:pic>
        <p:nvPicPr>
          <p:cNvPr id="5" name="Imagen 4">
            <a:extLst>
              <a:ext uri="{FF2B5EF4-FFF2-40B4-BE49-F238E27FC236}">
                <a16:creationId xmlns:a16="http://schemas.microsoft.com/office/drawing/2014/main" id="{38F4CED6-BF05-4600-B851-E7510BE74DC7}"/>
              </a:ext>
            </a:extLst>
          </p:cNvPr>
          <p:cNvPicPr>
            <a:picLocks noChangeAspect="1"/>
          </p:cNvPicPr>
          <p:nvPr/>
        </p:nvPicPr>
        <p:blipFill>
          <a:blip r:embed="rId2"/>
          <a:stretch>
            <a:fillRect/>
          </a:stretch>
        </p:blipFill>
        <p:spPr>
          <a:xfrm>
            <a:off x="219075" y="111304"/>
            <a:ext cx="788276" cy="715629"/>
          </a:xfrm>
          <a:prstGeom prst="rect">
            <a:avLst/>
          </a:prstGeom>
        </p:spPr>
      </p:pic>
      <p:sp>
        <p:nvSpPr>
          <p:cNvPr id="2" name="CuadroTexto 1">
            <a:extLst>
              <a:ext uri="{FF2B5EF4-FFF2-40B4-BE49-F238E27FC236}">
                <a16:creationId xmlns:a16="http://schemas.microsoft.com/office/drawing/2014/main" id="{A5CDED91-708E-4630-9E24-344D5677CC16}"/>
              </a:ext>
            </a:extLst>
          </p:cNvPr>
          <p:cNvSpPr txBox="1"/>
          <p:nvPr/>
        </p:nvSpPr>
        <p:spPr>
          <a:xfrm>
            <a:off x="672661" y="278245"/>
            <a:ext cx="11137407" cy="461665"/>
          </a:xfrm>
          <a:prstGeom prst="rect">
            <a:avLst/>
          </a:prstGeom>
          <a:noFill/>
        </p:spPr>
        <p:txBody>
          <a:bodyPr wrap="square" rtlCol="0">
            <a:spAutoFit/>
          </a:bodyPr>
          <a:lstStyle/>
          <a:p>
            <a:pPr algn="ctr"/>
            <a:r>
              <a:rPr lang="es-ES" sz="2300" b="1" dirty="0">
                <a:solidFill>
                  <a:srgbClr val="7030A0"/>
                </a:solidFill>
              </a:rPr>
              <a:t>MAYOR DE 3 VALORES EN 📌 INTRODUCCIÓN BASICO DE MAUI CON XAML Y C#. </a:t>
            </a:r>
            <a:endParaRPr lang="es-DO" sz="2300" b="1" dirty="0">
              <a:solidFill>
                <a:srgbClr val="7030A0"/>
              </a:solidFill>
            </a:endParaRPr>
          </a:p>
        </p:txBody>
      </p:sp>
      <p:pic>
        <p:nvPicPr>
          <p:cNvPr id="7" name="Picture 4" descr="C# Open Source - Inclusion Cloud">
            <a:extLst>
              <a:ext uri="{FF2B5EF4-FFF2-40B4-BE49-F238E27FC236}">
                <a16:creationId xmlns:a16="http://schemas.microsoft.com/office/drawing/2014/main" id="{8A13B391-FBDF-4983-AA56-3E157FA33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4648" y="83455"/>
            <a:ext cx="788277" cy="78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2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65812"/>
            <a:ext cx="12192000" cy="33893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30530"/>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2261062"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Tree>
    <p:extLst>
      <p:ext uri="{BB962C8B-B14F-4D97-AF65-F5344CB8AC3E}">
        <p14:creationId xmlns:p14="http://schemas.microsoft.com/office/powerpoint/2010/main" val="2090850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19" y="1117434"/>
            <a:ext cx="8528137" cy="561352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Tree>
    <p:extLst>
      <p:ext uri="{BB962C8B-B14F-4D97-AF65-F5344CB8AC3E}">
        <p14:creationId xmlns:p14="http://schemas.microsoft.com/office/powerpoint/2010/main" val="695590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3710426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69054" y="205675"/>
            <a:ext cx="9670917"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 y Maui</a:t>
            </a:r>
          </a:p>
        </p:txBody>
      </p:sp>
      <p:sp>
        <p:nvSpPr>
          <p:cNvPr id="5" name="Rectángulo 4"/>
          <p:cNvSpPr/>
          <p:nvPr/>
        </p:nvSpPr>
        <p:spPr>
          <a:xfrm>
            <a:off x="345203" y="1543975"/>
            <a:ext cx="11501594" cy="4893647"/>
          </a:xfrm>
          <a:prstGeom prst="rect">
            <a:avLst/>
          </a:prstGeom>
        </p:spPr>
        <p:txBody>
          <a:bodyPr wrap="square">
            <a:spAutoFit/>
          </a:bodyPr>
          <a:lstStyle/>
          <a:p>
            <a:pPr algn="just"/>
            <a:r>
              <a:rPr lang="es-ES" sz="2400" b="1" i="0" dirty="0">
                <a:effectLst/>
                <a:highlight>
                  <a:srgbClr val="FFFF00"/>
                </a:highlight>
              </a:rPr>
              <a:t>Xamarin.Forms y .NET MAUI:</a:t>
            </a:r>
          </a:p>
          <a:p>
            <a:pPr algn="just"/>
            <a:endParaRPr lang="es-ES" sz="2400" b="1" i="0" dirty="0">
              <a:effectLst/>
              <a:highlight>
                <a:srgbClr val="FFFF00"/>
              </a:highlight>
            </a:endParaRPr>
          </a:p>
          <a:p>
            <a:pPr algn="just"/>
            <a:r>
              <a:rPr lang="es-ES" sz="2400" b="1" i="0" dirty="0">
                <a:effectLst/>
                <a:highlight>
                  <a:srgbClr val="00FFFF"/>
                </a:highlight>
              </a:rPr>
              <a:t>Xamarin.Forms</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Ofrece una amplia gama de controles para crear interfaces de usuario.</a:t>
            </a:r>
          </a:p>
          <a:p>
            <a:pPr marL="342900" indent="-342900" algn="just">
              <a:buFont typeface="Wingdings" panose="05000000000000000000" pitchFamily="2" charset="2"/>
              <a:buChar char="ü"/>
            </a:pPr>
            <a:r>
              <a:rPr lang="es-ES" sz="2400" b="1" i="0" dirty="0">
                <a:effectLst/>
              </a:rPr>
              <a:t>Renderers: </a:t>
            </a:r>
            <a:r>
              <a:rPr lang="es-ES" sz="2400" b="0" i="0" dirty="0">
                <a:effectLst/>
              </a:rPr>
              <a:t>Utiliza Renderers para traducir los controles de Xamarin.Forms a controles nativos en cada plataforma (iOS, Android, etc.).</a:t>
            </a:r>
          </a:p>
          <a:p>
            <a:pPr algn="just"/>
            <a:r>
              <a:rPr lang="es-ES" sz="2400" b="1" i="0" dirty="0">
                <a:effectLst/>
                <a:highlight>
                  <a:srgbClr val="FF00FF"/>
                </a:highlight>
              </a:rPr>
              <a:t>.NET MAUI</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Similar a Xamarin.Forms, ofrece una amplia gama de controles para interfaces de usuario.</a:t>
            </a:r>
          </a:p>
          <a:p>
            <a:pPr marL="342900" indent="-342900" algn="just">
              <a:buFont typeface="Wingdings" panose="05000000000000000000" pitchFamily="2" charset="2"/>
              <a:buChar char="ü"/>
            </a:pPr>
            <a:r>
              <a:rPr lang="es-ES" sz="2400" b="1" i="0" dirty="0">
                <a:effectLst/>
              </a:rPr>
              <a:t>Handlers: </a:t>
            </a:r>
            <a:r>
              <a:rPr lang="es-ES" sz="2400" b="0" i="0" dirty="0">
                <a:effectLst/>
              </a:rPr>
              <a:t>En lugar de Renderers, .NET MAUI utiliza Handlers, que proporcionan mayor flexibilidad y reutilización de código, permitiendo una personalización más avanzada y mejor optimización.</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016766" y="803277"/>
            <a:ext cx="3477345" cy="9774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splaying Base64 encoded images in .NET MAUI · Gerald's blog about .NET, .NET  MAUI, Blazor, ASP.NET, Git, Azure and more!">
            <a:extLst>
              <a:ext uri="{FF2B5EF4-FFF2-40B4-BE49-F238E27FC236}">
                <a16:creationId xmlns:a16="http://schemas.microsoft.com/office/drawing/2014/main" id="{C8056DF3-F637-431E-AA1E-26DA0D74D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111" y="68238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5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79096C-DF3D-47D3-807C-A7A84504B5D8}"/>
              </a:ext>
            </a:extLst>
          </p:cNvPr>
          <p:cNvSpPr/>
          <p:nvPr/>
        </p:nvSpPr>
        <p:spPr>
          <a:xfrm>
            <a:off x="10116589" y="1620982"/>
            <a:ext cx="1313411" cy="224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Arrow: Down 11">
            <a:extLst>
              <a:ext uri="{FF2B5EF4-FFF2-40B4-BE49-F238E27FC236}">
                <a16:creationId xmlns:a16="http://schemas.microsoft.com/office/drawing/2014/main" id="{816D1F67-F3D4-4B8C-8F3E-0AE2EDB9637A}"/>
              </a:ext>
            </a:extLst>
          </p:cNvPr>
          <p:cNvSpPr/>
          <p:nvPr/>
        </p:nvSpPr>
        <p:spPr>
          <a:xfrm>
            <a:off x="6096000" y="5378335"/>
            <a:ext cx="279862" cy="385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4" name="Straight Arrow Connector 13">
            <a:extLst>
              <a:ext uri="{FF2B5EF4-FFF2-40B4-BE49-F238E27FC236}">
                <a16:creationId xmlns:a16="http://schemas.microsoft.com/office/drawing/2014/main" id="{57DBE07B-4DCF-4523-8123-45547E4AE64B}"/>
              </a:ext>
            </a:extLst>
          </p:cNvPr>
          <p:cNvCxnSpPr>
            <a:cxnSpLocks/>
          </p:cNvCxnSpPr>
          <p:nvPr/>
        </p:nvCxnSpPr>
        <p:spPr>
          <a:xfrm>
            <a:off x="4705004" y="3125585"/>
            <a:ext cx="0" cy="27170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3B045D24-973D-4BF4-A82B-F939DE938AAF}"/>
              </a:ext>
            </a:extLst>
          </p:cNvPr>
          <p:cNvSpPr/>
          <p:nvPr/>
        </p:nvSpPr>
        <p:spPr>
          <a:xfrm>
            <a:off x="1738184" y="3125585"/>
            <a:ext cx="2966820" cy="2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4C741F63-B7AD-4492-820A-D1E9C79C8C72}"/>
              </a:ext>
            </a:extLst>
          </p:cNvPr>
          <p:cNvPicPr>
            <a:picLocks noChangeAspect="1"/>
          </p:cNvPicPr>
          <p:nvPr/>
        </p:nvPicPr>
        <p:blipFill>
          <a:blip r:embed="rId2"/>
          <a:stretch>
            <a:fillRect/>
          </a:stretch>
        </p:blipFill>
        <p:spPr>
          <a:xfrm>
            <a:off x="9516489" y="67422"/>
            <a:ext cx="2533650" cy="6219825"/>
          </a:xfrm>
          <a:prstGeom prst="rect">
            <a:avLst/>
          </a:prstGeom>
        </p:spPr>
      </p:pic>
      <p:pic>
        <p:nvPicPr>
          <p:cNvPr id="15" name="Imagen 14">
            <a:extLst>
              <a:ext uri="{FF2B5EF4-FFF2-40B4-BE49-F238E27FC236}">
                <a16:creationId xmlns:a16="http://schemas.microsoft.com/office/drawing/2014/main" id="{C31208D3-D51E-42EE-947E-669AA2E72BC8}"/>
              </a:ext>
            </a:extLst>
          </p:cNvPr>
          <p:cNvPicPr>
            <a:picLocks noChangeAspect="1"/>
          </p:cNvPicPr>
          <p:nvPr/>
        </p:nvPicPr>
        <p:blipFill>
          <a:blip r:embed="rId3"/>
          <a:stretch>
            <a:fillRect/>
          </a:stretch>
        </p:blipFill>
        <p:spPr>
          <a:xfrm>
            <a:off x="141861" y="490871"/>
            <a:ext cx="5239816" cy="5735332"/>
          </a:xfrm>
          <a:prstGeom prst="rect">
            <a:avLst/>
          </a:prstGeom>
        </p:spPr>
      </p:pic>
      <p:sp>
        <p:nvSpPr>
          <p:cNvPr id="4" name="Rectángulo 3">
            <a:extLst>
              <a:ext uri="{FF2B5EF4-FFF2-40B4-BE49-F238E27FC236}">
                <a16:creationId xmlns:a16="http://schemas.microsoft.com/office/drawing/2014/main" id="{3A852926-880C-44F2-B351-F00EFA347C40}"/>
              </a:ext>
            </a:extLst>
          </p:cNvPr>
          <p:cNvSpPr/>
          <p:nvPr/>
        </p:nvSpPr>
        <p:spPr>
          <a:xfrm>
            <a:off x="2734962" y="5763740"/>
            <a:ext cx="6409728" cy="5711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extBox 10">
            <a:extLst>
              <a:ext uri="{FF2B5EF4-FFF2-40B4-BE49-F238E27FC236}">
                <a16:creationId xmlns:a16="http://schemas.microsoft.com/office/drawing/2014/main" id="{4A42E4E4-1ACD-4C97-92DF-244B6C1AFB5F}"/>
              </a:ext>
            </a:extLst>
          </p:cNvPr>
          <p:cNvSpPr txBox="1"/>
          <p:nvPr/>
        </p:nvSpPr>
        <p:spPr>
          <a:xfrm>
            <a:off x="3047308" y="5842620"/>
            <a:ext cx="6097384" cy="369332"/>
          </a:xfrm>
          <a:prstGeom prst="rect">
            <a:avLst/>
          </a:prstGeom>
          <a:noFill/>
        </p:spPr>
        <p:txBody>
          <a:bodyPr wrap="square">
            <a:spAutoFit/>
          </a:bodyPr>
          <a:lstStyle/>
          <a:p>
            <a:r>
              <a:rPr lang="es-DO" sz="1800" dirty="0">
                <a:solidFill>
                  <a:srgbClr val="000000"/>
                </a:solidFill>
                <a:highlight>
                  <a:srgbClr val="FFFF00"/>
                </a:highlight>
                <a:latin typeface="Consolas" panose="020B0609020204030204" pitchFamily="49" charset="0"/>
              </a:rPr>
              <a:t> MainPage = </a:t>
            </a:r>
            <a:r>
              <a:rPr lang="es-DO" sz="1800" dirty="0">
                <a:solidFill>
                  <a:srgbClr val="0000FF"/>
                </a:solidFill>
                <a:highlight>
                  <a:srgbClr val="FFFF00"/>
                </a:highlight>
                <a:latin typeface="Consolas" panose="020B0609020204030204" pitchFamily="49" charset="0"/>
              </a:rPr>
              <a:t>new</a:t>
            </a:r>
            <a:r>
              <a:rPr lang="es-DO" sz="1800" dirty="0">
                <a:solidFill>
                  <a:srgbClr val="000000"/>
                </a:solidFill>
                <a:highlight>
                  <a:srgbClr val="FFFF00"/>
                </a:highlight>
                <a:latin typeface="Consolas" panose="020B0609020204030204" pitchFamily="49" charset="0"/>
              </a:rPr>
              <a:t> NavigationPage(</a:t>
            </a:r>
            <a:r>
              <a:rPr lang="es-DO" sz="1800" dirty="0">
                <a:solidFill>
                  <a:srgbClr val="0000FF"/>
                </a:solidFill>
                <a:highlight>
                  <a:srgbClr val="FFFF00"/>
                </a:highlight>
                <a:latin typeface="Consolas" panose="020B0609020204030204" pitchFamily="49" charset="0"/>
              </a:rPr>
              <a:t>new</a:t>
            </a:r>
            <a:r>
              <a:rPr lang="es-DO" sz="1800" dirty="0">
                <a:solidFill>
                  <a:srgbClr val="000000"/>
                </a:solidFill>
                <a:highlight>
                  <a:srgbClr val="FFFF00"/>
                </a:highlight>
                <a:latin typeface="Consolas" panose="020B0609020204030204" pitchFamily="49" charset="0"/>
              </a:rPr>
              <a:t> MainPage());</a:t>
            </a:r>
            <a:endParaRPr lang="es-DO" dirty="0">
              <a:highlight>
                <a:srgbClr val="FFFF00"/>
              </a:highlight>
            </a:endParaRPr>
          </a:p>
        </p:txBody>
      </p:sp>
      <p:cxnSp>
        <p:nvCxnSpPr>
          <p:cNvPr id="8" name="Straight Arrow Connector 7">
            <a:extLst>
              <a:ext uri="{FF2B5EF4-FFF2-40B4-BE49-F238E27FC236}">
                <a16:creationId xmlns:a16="http://schemas.microsoft.com/office/drawing/2014/main" id="{4A53B76B-1E46-40FF-8552-54CF757A8208}"/>
              </a:ext>
            </a:extLst>
          </p:cNvPr>
          <p:cNvCxnSpPr>
            <a:cxnSpLocks/>
          </p:cNvCxnSpPr>
          <p:nvPr/>
        </p:nvCxnSpPr>
        <p:spPr>
          <a:xfrm flipH="1">
            <a:off x="4649550" y="1760220"/>
            <a:ext cx="5467040" cy="9860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15E04E-07B5-4BEF-98F5-85334BBF9ACA}"/>
              </a:ext>
            </a:extLst>
          </p:cNvPr>
          <p:cNvSpPr txBox="1"/>
          <p:nvPr/>
        </p:nvSpPr>
        <p:spPr>
          <a:xfrm>
            <a:off x="4841716" y="2885556"/>
            <a:ext cx="4488873" cy="2031325"/>
          </a:xfrm>
          <a:prstGeom prst="rect">
            <a:avLst/>
          </a:prstGeom>
          <a:noFill/>
        </p:spPr>
        <p:txBody>
          <a:bodyPr wrap="square" rtlCol="0">
            <a:spAutoFit/>
          </a:bodyPr>
          <a:lstStyle/>
          <a:p>
            <a:pPr algn="just"/>
            <a:r>
              <a:rPr lang="en-US" dirty="0"/>
              <a:t>Aqui en el codigo C# , del archivo app.xaml.cs, vamos cambiar este metodo, aqui lo que vamos es hacer una instancia de nuestro MainPage asociandolo a la opcion de navegacion, que es el mismo MainPage, ya que hemos trabajado en nuestra pagina MainPage.</a:t>
            </a:r>
            <a:endParaRPr lang="es-DO" dirty="0"/>
          </a:p>
        </p:txBody>
      </p:sp>
    </p:spTree>
    <p:extLst>
      <p:ext uri="{BB962C8B-B14F-4D97-AF65-F5344CB8AC3E}">
        <p14:creationId xmlns:p14="http://schemas.microsoft.com/office/powerpoint/2010/main" val="1794709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3533953-C048-4D96-9E82-D9589CC891C3}"/>
              </a:ext>
            </a:extLst>
          </p:cNvPr>
          <p:cNvSpPr txBox="1"/>
          <p:nvPr/>
        </p:nvSpPr>
        <p:spPr>
          <a:xfrm>
            <a:off x="220409" y="1338227"/>
            <a:ext cx="2187511" cy="3416320"/>
          </a:xfrm>
          <a:prstGeom prst="rect">
            <a:avLst/>
          </a:prstGeom>
          <a:noFill/>
        </p:spPr>
        <p:txBody>
          <a:bodyPr wrap="square" rtlCol="0">
            <a:spAutoFit/>
          </a:bodyPr>
          <a:lstStyle/>
          <a:p>
            <a:pPr algn="ctr"/>
            <a:r>
              <a:rPr lang="es-ES" b="1" i="0" dirty="0">
                <a:effectLst/>
                <a:highlight>
                  <a:srgbClr val="00FF00"/>
                </a:highlight>
                <a:latin typeface="Inter"/>
              </a:rPr>
              <a:t>Para crear las paginas lo que vamos hacer es  le damos clic derecho en el proyecto principal, clic en agregar y clic en nuevo elemento, una vez hacemos veremos una nueva ventana. Sigue los pasos.</a:t>
            </a:r>
            <a:endParaRPr lang="es-DO" b="1" dirty="0">
              <a:highlight>
                <a:srgbClr val="00FF00"/>
              </a:highlight>
            </a:endParaRPr>
          </a:p>
        </p:txBody>
      </p:sp>
      <p:pic>
        <p:nvPicPr>
          <p:cNvPr id="4" name="Imagen 3">
            <a:extLst>
              <a:ext uri="{FF2B5EF4-FFF2-40B4-BE49-F238E27FC236}">
                <a16:creationId xmlns:a16="http://schemas.microsoft.com/office/drawing/2014/main" id="{93BFA0C1-4F9B-461A-ABBD-854E8930B8C8}"/>
              </a:ext>
            </a:extLst>
          </p:cNvPr>
          <p:cNvPicPr>
            <a:picLocks noChangeAspect="1"/>
          </p:cNvPicPr>
          <p:nvPr/>
        </p:nvPicPr>
        <p:blipFill>
          <a:blip r:embed="rId2"/>
          <a:stretch>
            <a:fillRect/>
          </a:stretch>
        </p:blipFill>
        <p:spPr>
          <a:xfrm>
            <a:off x="2779743" y="914398"/>
            <a:ext cx="6141595" cy="5225143"/>
          </a:xfrm>
          <a:prstGeom prst="rect">
            <a:avLst/>
          </a:prstGeom>
        </p:spPr>
      </p:pic>
      <p:pic>
        <p:nvPicPr>
          <p:cNvPr id="7" name="Imagen 6">
            <a:extLst>
              <a:ext uri="{FF2B5EF4-FFF2-40B4-BE49-F238E27FC236}">
                <a16:creationId xmlns:a16="http://schemas.microsoft.com/office/drawing/2014/main" id="{C4F81D81-D8A3-4345-BF6F-A583A005CFC8}"/>
              </a:ext>
            </a:extLst>
          </p:cNvPr>
          <p:cNvPicPr>
            <a:picLocks noChangeAspect="1"/>
          </p:cNvPicPr>
          <p:nvPr/>
        </p:nvPicPr>
        <p:blipFill>
          <a:blip r:embed="rId3"/>
          <a:stretch>
            <a:fillRect/>
          </a:stretch>
        </p:blipFill>
        <p:spPr>
          <a:xfrm>
            <a:off x="9323641" y="756124"/>
            <a:ext cx="2647950" cy="5086350"/>
          </a:xfrm>
          <a:prstGeom prst="rect">
            <a:avLst/>
          </a:prstGeom>
        </p:spPr>
      </p:pic>
      <p:cxnSp>
        <p:nvCxnSpPr>
          <p:cNvPr id="9" name="Conector recto de flecha 8">
            <a:extLst>
              <a:ext uri="{FF2B5EF4-FFF2-40B4-BE49-F238E27FC236}">
                <a16:creationId xmlns:a16="http://schemas.microsoft.com/office/drawing/2014/main" id="{6A330F43-6A5F-4699-A736-809F4E3D5027}"/>
              </a:ext>
            </a:extLst>
          </p:cNvPr>
          <p:cNvCxnSpPr/>
          <p:nvPr/>
        </p:nvCxnSpPr>
        <p:spPr>
          <a:xfrm flipH="1">
            <a:off x="7014754" y="1750423"/>
            <a:ext cx="2586446" cy="12932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820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EFC5BC8-B663-48A7-8CEE-3892CECD0AE9}"/>
              </a:ext>
            </a:extLst>
          </p:cNvPr>
          <p:cNvPicPr>
            <a:picLocks noChangeAspect="1"/>
          </p:cNvPicPr>
          <p:nvPr/>
        </p:nvPicPr>
        <p:blipFill>
          <a:blip r:embed="rId2"/>
          <a:stretch>
            <a:fillRect/>
          </a:stretch>
        </p:blipFill>
        <p:spPr>
          <a:xfrm>
            <a:off x="2272937" y="626760"/>
            <a:ext cx="9616018" cy="5604479"/>
          </a:xfrm>
          <a:prstGeom prst="rect">
            <a:avLst/>
          </a:prstGeom>
        </p:spPr>
      </p:pic>
      <p:sp>
        <p:nvSpPr>
          <p:cNvPr id="4" name="CuadroTexto 3">
            <a:extLst>
              <a:ext uri="{FF2B5EF4-FFF2-40B4-BE49-F238E27FC236}">
                <a16:creationId xmlns:a16="http://schemas.microsoft.com/office/drawing/2014/main" id="{771E11AF-950A-42C7-8E8C-9F92150C16F0}"/>
              </a:ext>
            </a:extLst>
          </p:cNvPr>
          <p:cNvSpPr txBox="1"/>
          <p:nvPr/>
        </p:nvSpPr>
        <p:spPr>
          <a:xfrm>
            <a:off x="196815" y="1082566"/>
            <a:ext cx="2039533" cy="5078313"/>
          </a:xfrm>
          <a:prstGeom prst="rect">
            <a:avLst/>
          </a:prstGeom>
          <a:noFill/>
        </p:spPr>
        <p:txBody>
          <a:bodyPr wrap="square" rtlCol="0">
            <a:spAutoFit/>
          </a:bodyPr>
          <a:lstStyle/>
          <a:p>
            <a:pPr algn="ctr"/>
            <a:r>
              <a:rPr lang="es-ES" b="1" i="0" dirty="0">
                <a:effectLst/>
                <a:highlight>
                  <a:srgbClr val="00FF00"/>
                </a:highlight>
                <a:latin typeface="Inter"/>
              </a:rPr>
              <a:t>En cada caso le pones el nombre: (</a:t>
            </a:r>
            <a:r>
              <a:rPr lang="es-ES" b="1" i="0" dirty="0">
                <a:effectLst/>
                <a:highlight>
                  <a:srgbClr val="FFFF00"/>
                </a:highlight>
                <a:latin typeface="Inter"/>
              </a:rPr>
              <a:t>Mayor_Sin_Orden y Mayor_Con_Orden</a:t>
            </a:r>
            <a:r>
              <a:rPr lang="es-ES" b="1" i="0" dirty="0">
                <a:effectLst/>
                <a:highlight>
                  <a:srgbClr val="00FF00"/>
                </a:highlight>
                <a:latin typeface="Inter"/>
              </a:rPr>
              <a:t>), y le das a guardar, vuelves a repetir el mismo proceso, clic derecho en proyecto C#, agregar nuevo elemento, y Pagina de Contenido la que es XAML, no la de C#, y le cambias el nombres al que deseas.</a:t>
            </a:r>
            <a:endParaRPr lang="es-DO" b="1" dirty="0">
              <a:highlight>
                <a:srgbClr val="00FF00"/>
              </a:highlight>
            </a:endParaRPr>
          </a:p>
        </p:txBody>
      </p:sp>
    </p:spTree>
    <p:extLst>
      <p:ext uri="{BB962C8B-B14F-4D97-AF65-F5344CB8AC3E}">
        <p14:creationId xmlns:p14="http://schemas.microsoft.com/office/powerpoint/2010/main" val="311910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0F7AFFC-4E1D-41A8-9E7B-F187B1698132}"/>
              </a:ext>
            </a:extLst>
          </p:cNvPr>
          <p:cNvPicPr>
            <a:picLocks noChangeAspect="1"/>
          </p:cNvPicPr>
          <p:nvPr/>
        </p:nvPicPr>
        <p:blipFill>
          <a:blip r:embed="rId2"/>
          <a:stretch>
            <a:fillRect/>
          </a:stretch>
        </p:blipFill>
        <p:spPr>
          <a:xfrm>
            <a:off x="709612" y="470943"/>
            <a:ext cx="2543175" cy="5419725"/>
          </a:xfrm>
          <a:prstGeom prst="rect">
            <a:avLst/>
          </a:prstGeom>
        </p:spPr>
      </p:pic>
      <p:sp>
        <p:nvSpPr>
          <p:cNvPr id="4" name="CuadroTexto 3">
            <a:extLst>
              <a:ext uri="{FF2B5EF4-FFF2-40B4-BE49-F238E27FC236}">
                <a16:creationId xmlns:a16="http://schemas.microsoft.com/office/drawing/2014/main" id="{15694CF9-B697-49B3-8E20-450945A67E7F}"/>
              </a:ext>
            </a:extLst>
          </p:cNvPr>
          <p:cNvSpPr txBox="1"/>
          <p:nvPr/>
        </p:nvSpPr>
        <p:spPr>
          <a:xfrm>
            <a:off x="4297680" y="1267097"/>
            <a:ext cx="6975566" cy="4401205"/>
          </a:xfrm>
          <a:prstGeom prst="rect">
            <a:avLst/>
          </a:prstGeom>
          <a:noFill/>
        </p:spPr>
        <p:txBody>
          <a:bodyPr wrap="square" rtlCol="0">
            <a:spAutoFit/>
          </a:bodyPr>
          <a:lstStyle/>
          <a:p>
            <a:pPr algn="ctr"/>
            <a:r>
              <a:rPr lang="es-ES" sz="4000" dirty="0">
                <a:highlight>
                  <a:srgbClr val="00FF00"/>
                </a:highlight>
              </a:rPr>
              <a:t>Una vez lo hayas hecho tendras esta estructura, aquí veras que te ha creado esos dos archivos nuevos mas la pagina MainPage.xaml que ya viene en el proyecto, y que será nuestra pagina de contenido.</a:t>
            </a:r>
            <a:endParaRPr lang="es-DO" sz="4000" dirty="0">
              <a:highlight>
                <a:srgbClr val="00FF00"/>
              </a:highlight>
            </a:endParaRPr>
          </a:p>
        </p:txBody>
      </p:sp>
    </p:spTree>
    <p:extLst>
      <p:ext uri="{BB962C8B-B14F-4D97-AF65-F5344CB8AC3E}">
        <p14:creationId xmlns:p14="http://schemas.microsoft.com/office/powerpoint/2010/main" val="1746645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70A542-09E3-5CB8-BF7C-9C28E4DE70C5}"/>
              </a:ext>
            </a:extLst>
          </p:cNvPr>
          <p:cNvSpPr txBox="1"/>
          <p:nvPr/>
        </p:nvSpPr>
        <p:spPr>
          <a:xfrm>
            <a:off x="89646" y="170330"/>
            <a:ext cx="11824447" cy="830997"/>
          </a:xfrm>
          <a:prstGeom prst="rect">
            <a:avLst/>
          </a:prstGeom>
          <a:noFill/>
        </p:spPr>
        <p:txBody>
          <a:bodyPr wrap="square" rtlCol="0">
            <a:spAutoFit/>
          </a:bodyPr>
          <a:lstStyle/>
          <a:p>
            <a:pPr algn="ctr"/>
            <a:r>
              <a:rPr lang="es-DO" sz="2400" b="1" dirty="0"/>
              <a:t>En los ejemplos que hemos estado viendo los Botones solo hacíamos que fuera a la Web, pues que lo hagan internamente, es decir, usar la navegacion interna en vez de la externa.</a:t>
            </a:r>
          </a:p>
        </p:txBody>
      </p:sp>
      <p:sp>
        <p:nvSpPr>
          <p:cNvPr id="3" name="CuadroTexto 2">
            <a:extLst>
              <a:ext uri="{FF2B5EF4-FFF2-40B4-BE49-F238E27FC236}">
                <a16:creationId xmlns:a16="http://schemas.microsoft.com/office/drawing/2014/main" id="{DE518DC4-C9E9-B9A9-DDDA-BCEDEEE0EDB1}"/>
              </a:ext>
            </a:extLst>
          </p:cNvPr>
          <p:cNvSpPr txBox="1"/>
          <p:nvPr/>
        </p:nvSpPr>
        <p:spPr>
          <a:xfrm>
            <a:off x="251012" y="5035449"/>
            <a:ext cx="11663081" cy="1477328"/>
          </a:xfrm>
          <a:prstGeom prst="rect">
            <a:avLst/>
          </a:prstGeom>
          <a:noFill/>
        </p:spPr>
        <p:txBody>
          <a:bodyPr wrap="square" rtlCol="0">
            <a:spAutoFit/>
          </a:bodyPr>
          <a:lstStyle/>
          <a:p>
            <a:pPr algn="just"/>
            <a:r>
              <a:rPr lang="es-DO" dirty="0"/>
              <a:t>En </a:t>
            </a:r>
            <a:r>
              <a:rPr lang="es-DO" b="1" dirty="0">
                <a:solidFill>
                  <a:srgbClr val="00B0F0"/>
                </a:solidFill>
              </a:rPr>
              <a:t>xamarin</a:t>
            </a:r>
            <a:r>
              <a:rPr lang="es-DO" dirty="0"/>
              <a:t> y </a:t>
            </a:r>
            <a:r>
              <a:rPr lang="es-DO" b="1" dirty="0">
                <a:solidFill>
                  <a:srgbClr val="CC00FF"/>
                </a:solidFill>
              </a:rPr>
              <a:t>Maui</a:t>
            </a:r>
            <a:r>
              <a:rPr lang="es-DO" dirty="0"/>
              <a:t> existen muchas formas de crear navegacion, en este caso vamos a usar los botones o las imágenes que son botones de nuestro proyecto, imaginemos que necesitamos que en vez de que vallan a wikipedia con el buscador, lo que haga es que por medio de una nueva pagina que será un nuevo ContentPage, le asignamos una navegacion con un nuevo control llamado WebView y veremos ese contenido en esa pantalla haciendo un cambio solo con precionar el boton y mostrando alli en el WebView la url internamente.</a:t>
            </a:r>
          </a:p>
        </p:txBody>
      </p:sp>
      <p:pic>
        <p:nvPicPr>
          <p:cNvPr id="1028" name="Picture 4" descr="Navegación jerárquica - Xamarin | Microsoft Learn">
            <a:extLst>
              <a:ext uri="{FF2B5EF4-FFF2-40B4-BE49-F238E27FC236}">
                <a16:creationId xmlns:a16="http://schemas.microsoft.com/office/drawing/2014/main" id="{F664E5D5-B52D-776C-9F35-FBAE64642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396" y="2478295"/>
            <a:ext cx="4993967" cy="101467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3A5E304-B886-F090-BD7F-8BF781ABFA4D}"/>
              </a:ext>
            </a:extLst>
          </p:cNvPr>
          <p:cNvSpPr txBox="1"/>
          <p:nvPr/>
        </p:nvSpPr>
        <p:spPr>
          <a:xfrm>
            <a:off x="251012" y="1278146"/>
            <a:ext cx="11510682" cy="1323439"/>
          </a:xfrm>
          <a:prstGeom prst="rect">
            <a:avLst/>
          </a:prstGeom>
          <a:noFill/>
        </p:spPr>
        <p:txBody>
          <a:bodyPr wrap="square">
            <a:spAutoFit/>
          </a:bodyPr>
          <a:lstStyle/>
          <a:p>
            <a:pPr algn="just"/>
            <a:r>
              <a:rPr lang="es-ES" sz="2000" b="1" i="1" dirty="0">
                <a:solidFill>
                  <a:srgbClr val="002060"/>
                </a:solidFill>
                <a:effectLst/>
                <a:highlight>
                  <a:srgbClr val="00FF00"/>
                </a:highlight>
                <a:latin typeface="Segoe UI" panose="020B0502040204020203" pitchFamily="34" charset="0"/>
              </a:rPr>
              <a:t>La clase NavigationPage proporciona una experiencia de navegación jerárquica en la que el usuario puede navegar por las páginas hacia adelante y hacia atrás, como quiera. La clase implementa la navegación como una pila de objetos de página en la que el último en entrar es el primero en salir (LIFO). </a:t>
            </a:r>
            <a:endParaRPr lang="es-DO" sz="2000" b="1" dirty="0">
              <a:solidFill>
                <a:srgbClr val="002060"/>
              </a:solidFill>
              <a:highlight>
                <a:srgbClr val="00FF00"/>
              </a:highlight>
            </a:endParaRPr>
          </a:p>
        </p:txBody>
      </p:sp>
      <p:pic>
        <p:nvPicPr>
          <p:cNvPr id="1030" name="Picture 6" descr="NavigationPage Components">
            <a:extLst>
              <a:ext uri="{FF2B5EF4-FFF2-40B4-BE49-F238E27FC236}">
                <a16:creationId xmlns:a16="http://schemas.microsoft.com/office/drawing/2014/main" id="{E79CCE1B-AB52-2704-00CF-4A5C93B97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37" y="2675487"/>
            <a:ext cx="54864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pping a Page from the Navigation Stack">
            <a:extLst>
              <a:ext uri="{FF2B5EF4-FFF2-40B4-BE49-F238E27FC236}">
                <a16:creationId xmlns:a16="http://schemas.microsoft.com/office/drawing/2014/main" id="{BA43DEB3-089F-9B66-D26E-1E8632857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544" y="3730809"/>
            <a:ext cx="539115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52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D3EB20B-EF4B-4A82-89DA-0BF1FDDE31EF}"/>
              </a:ext>
            </a:extLst>
          </p:cNvPr>
          <p:cNvSpPr txBox="1"/>
          <p:nvPr/>
        </p:nvSpPr>
        <p:spPr>
          <a:xfrm>
            <a:off x="199696" y="765319"/>
            <a:ext cx="11792607" cy="5586145"/>
          </a:xfrm>
          <a:prstGeom prst="rect">
            <a:avLst/>
          </a:prstGeom>
          <a:noFill/>
        </p:spPr>
        <p:txBody>
          <a:bodyPr wrap="square">
            <a:spAutoFit/>
          </a:bodyPr>
          <a:lstStyle/>
          <a:p>
            <a:r>
              <a:rPr lang="es-DO" sz="1050" dirty="0">
                <a:solidFill>
                  <a:srgbClr val="0000FF"/>
                </a:solidFill>
                <a:highlight>
                  <a:srgbClr val="FFFFFF"/>
                </a:highlight>
                <a:latin typeface="Cascadia Mono" panose="020B0609020000020004" pitchFamily="49" charset="0"/>
              </a:rPr>
              <a:t>&lt;?xml version="1.0" encoding="utf-8" ?&gt;</a:t>
            </a:r>
            <a:endParaRPr lang="es-DO" sz="1050" dirty="0">
              <a:solidFill>
                <a:srgbClr val="000000"/>
              </a:solidFill>
              <a:highlight>
                <a:srgbClr val="FFFFFF"/>
              </a:highlight>
              <a:latin typeface="Cascadia Mono" panose="020B0609020000020004" pitchFamily="49" charset="0"/>
            </a:endParaRPr>
          </a:p>
          <a:p>
            <a:r>
              <a:rPr lang="fr-FR" sz="1050" dirty="0">
                <a:solidFill>
                  <a:srgbClr val="0000FF"/>
                </a:solidFill>
                <a:highlight>
                  <a:srgbClr val="FFFFFF"/>
                </a:highlight>
                <a:latin typeface="Cascadia Mono" panose="020B0609020000020004" pitchFamily="49" charset="0"/>
              </a:rPr>
              <a:t>&lt;</a:t>
            </a:r>
            <a:r>
              <a:rPr lang="fr-FR" sz="1050" dirty="0">
                <a:solidFill>
                  <a:srgbClr val="A31515"/>
                </a:solidFill>
                <a:highlight>
                  <a:srgbClr val="FFFFFF"/>
                </a:highlight>
                <a:latin typeface="Cascadia Mono" panose="020B0609020000020004" pitchFamily="49" charset="0"/>
              </a:rPr>
              <a:t>ContentPage</a:t>
            </a:r>
            <a:r>
              <a:rPr lang="fr-FR" sz="1050" dirty="0">
                <a:solidFill>
                  <a:srgbClr val="FF0000"/>
                </a:solidFill>
                <a:highlight>
                  <a:srgbClr val="FFFFFF"/>
                </a:highlight>
                <a:latin typeface="Cascadia Mono" panose="020B0609020000020004" pitchFamily="49" charset="0"/>
              </a:rPr>
              <a:t> xmlns</a:t>
            </a:r>
            <a:r>
              <a:rPr lang="fr-FR" sz="1050" dirty="0">
                <a:solidFill>
                  <a:srgbClr val="0000FF"/>
                </a:solidFill>
                <a:highlight>
                  <a:srgbClr val="FFFFFF"/>
                </a:highlight>
                <a:latin typeface="Cascadia Mono" panose="020B0609020000020004" pitchFamily="49" charset="0"/>
              </a:rPr>
              <a:t>="http://xamarin.com/schemas/2014/forms"</a:t>
            </a:r>
            <a:endParaRPr lang="fr-FR"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xmlns</a:t>
            </a:r>
            <a:r>
              <a:rPr lang="es-DO" sz="1050" dirty="0">
                <a:solidFill>
                  <a:srgbClr val="0000FF"/>
                </a:solidFill>
                <a:highlight>
                  <a:srgbClr val="FFFFFF"/>
                </a:highlight>
                <a:latin typeface="Cascadia Mono" panose="020B0609020000020004" pitchFamily="49" charset="0"/>
              </a:rPr>
              <a:t>:</a:t>
            </a:r>
            <a:r>
              <a:rPr lang="es-DO" sz="1050" dirty="0">
                <a:solidFill>
                  <a:srgbClr val="FF0000"/>
                </a:solidFill>
                <a:highlight>
                  <a:srgbClr val="FFFFFF"/>
                </a:highlight>
                <a:latin typeface="Cascadia Mono" panose="020B0609020000020004" pitchFamily="49" charset="0"/>
              </a:rPr>
              <a:t>x</a:t>
            </a:r>
            <a:r>
              <a:rPr lang="es-DO" sz="1050" dirty="0">
                <a:solidFill>
                  <a:srgbClr val="0000FF"/>
                </a:solidFill>
                <a:highlight>
                  <a:srgbClr val="FFFFFF"/>
                </a:highlight>
                <a:latin typeface="Cascadia Mono" panose="020B0609020000020004" pitchFamily="49" charset="0"/>
              </a:rPr>
              <a:t>="http://schemas.microsoft.com/winfx/2009/xaml"</a:t>
            </a:r>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x</a:t>
            </a:r>
            <a:r>
              <a:rPr lang="es-DO" sz="1050" dirty="0">
                <a:solidFill>
                  <a:srgbClr val="0000FF"/>
                </a:solidFill>
                <a:highlight>
                  <a:srgbClr val="FFFFFF"/>
                </a:highlight>
                <a:latin typeface="Cascadia Mono" panose="020B0609020000020004" pitchFamily="49" charset="0"/>
              </a:rPr>
              <a:t>:</a:t>
            </a:r>
            <a:r>
              <a:rPr lang="es-DO" sz="1050" dirty="0">
                <a:solidFill>
                  <a:srgbClr val="FF0000"/>
                </a:solidFill>
                <a:highlight>
                  <a:srgbClr val="FFFFFF"/>
                </a:highlight>
                <a:latin typeface="Cascadia Mono" panose="020B0609020000020004" pitchFamily="49" charset="0"/>
              </a:rPr>
              <a:t>Class</a:t>
            </a:r>
            <a:r>
              <a:rPr lang="es-DO" sz="1050" dirty="0">
                <a:solidFill>
                  <a:srgbClr val="0000FF"/>
                </a:solidFill>
                <a:highlight>
                  <a:srgbClr val="FFFFFF"/>
                </a:highlight>
                <a:latin typeface="Cascadia Mono" panose="020B0609020000020004" pitchFamily="49" charset="0"/>
              </a:rPr>
              <a:t>="App18.Principal"</a:t>
            </a:r>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NavigationPage.HasNavigationBar</a:t>
            </a:r>
            <a:r>
              <a:rPr lang="es-DO" sz="1050" dirty="0">
                <a:solidFill>
                  <a:srgbClr val="0000FF"/>
                </a:solidFill>
                <a:highlight>
                  <a:srgbClr val="FFFF00"/>
                </a:highlight>
                <a:latin typeface="Cascadia Mono" panose="020B0609020000020004" pitchFamily="49" charset="0"/>
              </a:rPr>
              <a:t>="False"&gt;</a:t>
            </a:r>
            <a:endParaRPr lang="es-DO" sz="1050" dirty="0">
              <a:solidFill>
                <a:srgbClr val="000000"/>
              </a:solidFill>
              <a:highlight>
                <a:srgbClr val="FFFF00"/>
              </a:highlight>
              <a:latin typeface="Cascadia Mono" panose="020B0609020000020004" pitchFamily="49" charset="0"/>
            </a:endParaRPr>
          </a:p>
          <a:p>
            <a:r>
              <a:rPr lang="fr-FR" sz="1050" dirty="0">
                <a:solidFill>
                  <a:srgbClr val="0000FF"/>
                </a:solidFill>
                <a:highlight>
                  <a:srgbClr val="FFFFFF"/>
                </a:highlight>
                <a:latin typeface="Cascadia Mono" panose="020B0609020000020004" pitchFamily="49" charset="0"/>
              </a:rPr>
              <a:t>       </a:t>
            </a:r>
            <a:r>
              <a:rPr lang="fr-FR" sz="1050" dirty="0">
                <a:solidFill>
                  <a:srgbClr val="0000FF"/>
                </a:solidFill>
                <a:highlight>
                  <a:srgbClr val="FFFF00"/>
                </a:highlight>
                <a:latin typeface="Cascadia Mono" panose="020B0609020000020004" pitchFamily="49" charset="0"/>
              </a:rPr>
              <a:t>&lt;</a:t>
            </a:r>
            <a:r>
              <a:rPr lang="fr-FR" sz="1050" dirty="0">
                <a:solidFill>
                  <a:srgbClr val="A31515"/>
                </a:solidFill>
                <a:highlight>
                  <a:srgbClr val="FFFF00"/>
                </a:highlight>
                <a:latin typeface="Cascadia Mono" panose="020B0609020000020004" pitchFamily="49" charset="0"/>
              </a:rPr>
              <a:t>StackLayout</a:t>
            </a:r>
            <a:r>
              <a:rPr lang="fr-FR" sz="1050" dirty="0">
                <a:solidFill>
                  <a:srgbClr val="FF0000"/>
                </a:solidFill>
                <a:highlight>
                  <a:srgbClr val="FFFF00"/>
                </a:highlight>
                <a:latin typeface="Cascadia Mono" panose="020B0609020000020004" pitchFamily="49" charset="0"/>
              </a:rPr>
              <a:t> VerticalOptions</a:t>
            </a:r>
            <a:r>
              <a:rPr lang="fr-FR" sz="1050" dirty="0">
                <a:solidFill>
                  <a:srgbClr val="0000FF"/>
                </a:solidFill>
                <a:highlight>
                  <a:srgbClr val="FFFF00"/>
                </a:highlight>
                <a:latin typeface="Cascadia Mono" panose="020B0609020000020004" pitchFamily="49" charset="0"/>
              </a:rPr>
              <a:t>="Center"</a:t>
            </a:r>
            <a:r>
              <a:rPr lang="fr-FR" sz="1050" dirty="0">
                <a:solidFill>
                  <a:srgbClr val="FF0000"/>
                </a:solidFill>
                <a:highlight>
                  <a:srgbClr val="FFFF00"/>
                </a:highlight>
                <a:latin typeface="Cascadia Mono" panose="020B0609020000020004" pitchFamily="49" charset="0"/>
              </a:rPr>
              <a:t> HorizontalOptions</a:t>
            </a:r>
            <a:r>
              <a:rPr lang="fr-FR" sz="1050" dirty="0">
                <a:solidFill>
                  <a:srgbClr val="0000FF"/>
                </a:solidFill>
                <a:highlight>
                  <a:srgbClr val="FFFF00"/>
                </a:highlight>
                <a:latin typeface="Cascadia Mono" panose="020B0609020000020004" pitchFamily="49" charset="0"/>
              </a:rPr>
              <a:t>="Center"&gt;</a:t>
            </a:r>
            <a:endParaRPr lang="fr-FR"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008000"/>
                </a:solidFill>
                <a:highlight>
                  <a:srgbClr val="FFFF00"/>
                </a:highlight>
                <a:latin typeface="Cascadia Mono" panose="020B0609020000020004" pitchFamily="49" charset="0"/>
              </a:rPr>
              <a:t>&lt;!-- LOGO --&gt;</a:t>
            </a:r>
            <a:endParaRPr lang="es-DO" sz="1050" dirty="0">
              <a:solidFill>
                <a:srgbClr val="000000"/>
              </a:solidFill>
              <a:highlight>
                <a:srgbClr val="FFFF00"/>
              </a:highlight>
              <a:latin typeface="Cascadia Mono" panose="020B0609020000020004" pitchFamily="49" charset="0"/>
            </a:endParaRPr>
          </a:p>
          <a:p>
            <a:r>
              <a:rPr lang="fr-FR" sz="1050" dirty="0">
                <a:solidFill>
                  <a:srgbClr val="000000"/>
                </a:solidFill>
                <a:highlight>
                  <a:srgbClr val="FFFF00"/>
                </a:highlight>
                <a:latin typeface="Cascadia Mono" panose="020B0609020000020004" pitchFamily="49" charset="0"/>
              </a:rPr>
              <a:t>            </a:t>
            </a:r>
            <a:r>
              <a:rPr lang="fr-FR" sz="1050" dirty="0">
                <a:solidFill>
                  <a:srgbClr val="0000FF"/>
                </a:solidFill>
                <a:highlight>
                  <a:srgbClr val="FFFF00"/>
                </a:highlight>
                <a:latin typeface="Cascadia Mono" panose="020B0609020000020004" pitchFamily="49" charset="0"/>
              </a:rPr>
              <a:t>&lt;</a:t>
            </a:r>
            <a:r>
              <a:rPr lang="fr-FR" sz="1050" dirty="0">
                <a:solidFill>
                  <a:srgbClr val="A31515"/>
                </a:solidFill>
                <a:highlight>
                  <a:srgbClr val="FFFF00"/>
                </a:highlight>
                <a:latin typeface="Cascadia Mono" panose="020B0609020000020004" pitchFamily="49" charset="0"/>
              </a:rPr>
              <a:t>Image</a:t>
            </a:r>
            <a:r>
              <a:rPr lang="fr-FR" sz="1050" dirty="0">
                <a:solidFill>
                  <a:srgbClr val="FF0000"/>
                </a:solidFill>
                <a:highlight>
                  <a:srgbClr val="FFFF00"/>
                </a:highlight>
                <a:latin typeface="Cascadia Mono" panose="020B0609020000020004" pitchFamily="49" charset="0"/>
              </a:rPr>
              <a:t> Source</a:t>
            </a:r>
            <a:r>
              <a:rPr lang="fr-FR" sz="1050" dirty="0">
                <a:solidFill>
                  <a:srgbClr val="0000FF"/>
                </a:solidFill>
                <a:highlight>
                  <a:srgbClr val="FFFF00"/>
                </a:highlight>
                <a:latin typeface="Cascadia Mono" panose="020B0609020000020004" pitchFamily="49" charset="0"/>
              </a:rPr>
              <a:t>="https://programacionfacil.org/images/cursos/c_sharp/xcurso-c-sharp.jpg.pagespeed.ic.gtJxj0qt_H.webp"</a:t>
            </a:r>
            <a:r>
              <a:rPr lang="fr-FR" sz="1050" dirty="0">
                <a:solidFill>
                  <a:srgbClr val="000000"/>
                </a:solidFill>
                <a:highlight>
                  <a:srgbClr val="FFFF00"/>
                </a:highlight>
                <a:latin typeface="Cascadia Mono" panose="020B0609020000020004" pitchFamily="49" charset="0"/>
              </a:rPr>
              <a:t> </a:t>
            </a: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WidthRequest</a:t>
            </a:r>
            <a:r>
              <a:rPr lang="es-DO" sz="1050" dirty="0">
                <a:solidFill>
                  <a:srgbClr val="0000FF"/>
                </a:solidFill>
                <a:highlight>
                  <a:srgbClr val="FFFF00"/>
                </a:highlight>
                <a:latin typeface="Cascadia Mono" panose="020B0609020000020004" pitchFamily="49" charset="0"/>
              </a:rPr>
              <a:t>="450"</a:t>
            </a:r>
            <a:r>
              <a:rPr lang="es-DO" sz="1050" dirty="0">
                <a:solidFill>
                  <a:srgbClr val="000000"/>
                </a:solidFill>
                <a:highlight>
                  <a:srgbClr val="FFFF00"/>
                </a:highlight>
                <a:latin typeface="Cascadia Mono" panose="020B0609020000020004" pitchFamily="49" charset="0"/>
              </a:rPr>
              <a:t> </a:t>
            </a: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HeightRequest</a:t>
            </a:r>
            <a:r>
              <a:rPr lang="es-DO" sz="1050" dirty="0">
                <a:solidFill>
                  <a:srgbClr val="0000FF"/>
                </a:solidFill>
                <a:highlight>
                  <a:srgbClr val="FFFF00"/>
                </a:highlight>
                <a:latin typeface="Cascadia Mono" panose="020B0609020000020004" pitchFamily="49" charset="0"/>
              </a:rPr>
              <a:t>="150"</a:t>
            </a:r>
            <a:r>
              <a:rPr lang="es-DO" sz="1050" dirty="0">
                <a:solidFill>
                  <a:srgbClr val="000000"/>
                </a:solidFill>
                <a:highlight>
                  <a:srgbClr val="FFFF00"/>
                </a:highlight>
                <a:latin typeface="Cascadia Mono" panose="020B0609020000020004" pitchFamily="49" charset="0"/>
              </a:rPr>
              <a:t> </a:t>
            </a: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HorizontalOptions</a:t>
            </a:r>
            <a:r>
              <a:rPr lang="es-DO" sz="1050" dirty="0">
                <a:solidFill>
                  <a:srgbClr val="0000FF"/>
                </a:solidFill>
                <a:highlight>
                  <a:srgbClr val="FFFF00"/>
                </a:highlight>
                <a:latin typeface="Cascadia Mono" panose="020B0609020000020004" pitchFamily="49" charset="0"/>
              </a:rPr>
              <a:t>="Center"</a:t>
            </a:r>
            <a:r>
              <a:rPr lang="es-DO" sz="1050" dirty="0">
                <a:solidFill>
                  <a:srgbClr val="FF0000"/>
                </a:solidFill>
                <a:highlight>
                  <a:srgbClr val="FFFF00"/>
                </a:highlight>
                <a:latin typeface="Cascadia Mono" panose="020B0609020000020004" pitchFamily="49" charset="0"/>
              </a:rPr>
              <a:t> Margin</a:t>
            </a:r>
            <a:r>
              <a:rPr lang="es-DO" sz="1050" dirty="0">
                <a:solidFill>
                  <a:srgbClr val="0000FF"/>
                </a:solidFill>
                <a:highlight>
                  <a:srgbClr val="FFFF00"/>
                </a:highlight>
                <a:latin typeface="Cascadia Mono" panose="020B0609020000020004" pitchFamily="49" charset="0"/>
              </a:rPr>
              <a:t>="10"/&gt;</a:t>
            </a:r>
            <a:endParaRPr lang="es-DO"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s-ES" sz="1050" dirty="0">
                <a:solidFill>
                  <a:srgbClr val="000000"/>
                </a:solidFill>
                <a:highlight>
                  <a:srgbClr val="FFFF00"/>
                </a:highlight>
                <a:latin typeface="Cascadia Mono" panose="020B0609020000020004" pitchFamily="49" charset="0"/>
              </a:rPr>
              <a:t>            </a:t>
            </a:r>
            <a:r>
              <a:rPr lang="es-ES" sz="1050" dirty="0">
                <a:solidFill>
                  <a:srgbClr val="0000FF"/>
                </a:solidFill>
                <a:highlight>
                  <a:srgbClr val="FFFF00"/>
                </a:highlight>
                <a:latin typeface="Cascadia Mono" panose="020B0609020000020004" pitchFamily="49" charset="0"/>
              </a:rPr>
              <a:t>&lt;</a:t>
            </a:r>
            <a:r>
              <a:rPr lang="es-ES" sz="1050" dirty="0">
                <a:solidFill>
                  <a:srgbClr val="A31515"/>
                </a:solidFill>
                <a:highlight>
                  <a:srgbClr val="FFFF00"/>
                </a:highlight>
                <a:latin typeface="Cascadia Mono" panose="020B0609020000020004" pitchFamily="49" charset="0"/>
              </a:rPr>
              <a:t>Label</a:t>
            </a:r>
            <a:r>
              <a:rPr lang="es-ES" sz="1050" dirty="0">
                <a:solidFill>
                  <a:srgbClr val="FF0000"/>
                </a:solidFill>
                <a:highlight>
                  <a:srgbClr val="FFFF00"/>
                </a:highlight>
                <a:latin typeface="Cascadia Mono" panose="020B0609020000020004" pitchFamily="49" charset="0"/>
              </a:rPr>
              <a:t> Text</a:t>
            </a:r>
            <a:r>
              <a:rPr lang="es-ES" sz="1050" dirty="0">
                <a:solidFill>
                  <a:srgbClr val="0000FF"/>
                </a:solidFill>
                <a:highlight>
                  <a:srgbClr val="FFFF00"/>
                </a:highlight>
                <a:latin typeface="Cascadia Mono" panose="020B0609020000020004" pitchFamily="49" charset="0"/>
              </a:rPr>
              <a:t>="Seleccione una opción:"</a:t>
            </a:r>
            <a:r>
              <a:rPr lang="es-ES" sz="1050" dirty="0">
                <a:solidFill>
                  <a:srgbClr val="FF0000"/>
                </a:solidFill>
                <a:highlight>
                  <a:srgbClr val="FFFF00"/>
                </a:highlight>
                <a:latin typeface="Cascadia Mono" panose="020B0609020000020004" pitchFamily="49" charset="0"/>
              </a:rPr>
              <a:t> FontSize</a:t>
            </a:r>
            <a:r>
              <a:rPr lang="es-ES" sz="1050" dirty="0">
                <a:solidFill>
                  <a:srgbClr val="0000FF"/>
                </a:solidFill>
                <a:highlight>
                  <a:srgbClr val="FFFF00"/>
                </a:highlight>
                <a:latin typeface="Cascadia Mono" panose="020B0609020000020004" pitchFamily="49" charset="0"/>
              </a:rPr>
              <a:t>="Large"</a:t>
            </a:r>
            <a:r>
              <a:rPr lang="es-ES" sz="1050" dirty="0">
                <a:solidFill>
                  <a:srgbClr val="FF0000"/>
                </a:solidFill>
                <a:highlight>
                  <a:srgbClr val="FFFF00"/>
                </a:highlight>
                <a:latin typeface="Cascadia Mono" panose="020B0609020000020004" pitchFamily="49" charset="0"/>
              </a:rPr>
              <a:t> HorizontalOptions</a:t>
            </a:r>
            <a:r>
              <a:rPr lang="es-ES" sz="1050" dirty="0">
                <a:solidFill>
                  <a:srgbClr val="0000FF"/>
                </a:solidFill>
                <a:highlight>
                  <a:srgbClr val="FFFF00"/>
                </a:highlight>
                <a:latin typeface="Cascadia Mono" panose="020B0609020000020004" pitchFamily="49" charset="0"/>
              </a:rPr>
              <a:t>="Center"/&gt;</a:t>
            </a:r>
            <a:endParaRPr lang="es-ES"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008000"/>
                </a:solidFill>
                <a:highlight>
                  <a:srgbClr val="FFFF00"/>
                </a:highlight>
                <a:latin typeface="Cascadia Mono" panose="020B0609020000020004" pitchFamily="49" charset="0"/>
              </a:rPr>
              <a:t>&lt;!-- Botón para Calcular Mayor --&gt;</a:t>
            </a:r>
            <a:endParaRPr lang="es-DO" sz="1050" dirty="0">
              <a:solidFill>
                <a:srgbClr val="000000"/>
              </a:solidFill>
              <a:highlight>
                <a:srgbClr val="FFFF00"/>
              </a:highlight>
              <a:latin typeface="Cascadia Mono" panose="020B0609020000020004" pitchFamily="49" charset="0"/>
            </a:endParaRPr>
          </a:p>
          <a:p>
            <a:r>
              <a:rPr lang="es-ES" sz="1050" dirty="0">
                <a:solidFill>
                  <a:srgbClr val="000000"/>
                </a:solidFill>
                <a:highlight>
                  <a:srgbClr val="FFFF00"/>
                </a:highlight>
                <a:latin typeface="Cascadia Mono" panose="020B0609020000020004" pitchFamily="49" charset="0"/>
              </a:rPr>
              <a:t>            </a:t>
            </a:r>
            <a:r>
              <a:rPr lang="es-ES" sz="1050" dirty="0">
                <a:solidFill>
                  <a:srgbClr val="0000FF"/>
                </a:solidFill>
                <a:highlight>
                  <a:srgbClr val="FFFF00"/>
                </a:highlight>
                <a:latin typeface="Cascadia Mono" panose="020B0609020000020004" pitchFamily="49" charset="0"/>
              </a:rPr>
              <a:t>&lt;</a:t>
            </a:r>
            <a:r>
              <a:rPr lang="es-ES" sz="1050" dirty="0">
                <a:solidFill>
                  <a:srgbClr val="A31515"/>
                </a:solidFill>
                <a:highlight>
                  <a:srgbClr val="FFFF00"/>
                </a:highlight>
                <a:latin typeface="Cascadia Mono" panose="020B0609020000020004" pitchFamily="49" charset="0"/>
              </a:rPr>
              <a:t>Button</a:t>
            </a:r>
            <a:r>
              <a:rPr lang="es-ES" sz="1050" dirty="0">
                <a:solidFill>
                  <a:srgbClr val="FF0000"/>
                </a:solidFill>
                <a:highlight>
                  <a:srgbClr val="FFFF00"/>
                </a:highlight>
                <a:latin typeface="Cascadia Mono" panose="020B0609020000020004" pitchFamily="49" charset="0"/>
              </a:rPr>
              <a:t> Text</a:t>
            </a:r>
            <a:r>
              <a:rPr lang="es-ES" sz="1050" dirty="0">
                <a:solidFill>
                  <a:srgbClr val="0000FF"/>
                </a:solidFill>
                <a:highlight>
                  <a:srgbClr val="FFFF00"/>
                </a:highlight>
                <a:latin typeface="Cascadia Mono" panose="020B0609020000020004" pitchFamily="49" charset="0"/>
              </a:rPr>
              <a:t>="Calcular Mayor sin orden"</a:t>
            </a:r>
            <a:r>
              <a:rPr lang="es-ES" sz="1050" dirty="0">
                <a:solidFill>
                  <a:srgbClr val="FF0000"/>
                </a:solidFill>
                <a:highlight>
                  <a:srgbClr val="FFFF00"/>
                </a:highlight>
                <a:latin typeface="Cascadia Mono" panose="020B0609020000020004" pitchFamily="49" charset="0"/>
              </a:rPr>
              <a:t> Clicked</a:t>
            </a:r>
            <a:r>
              <a:rPr lang="es-ES" sz="1050" dirty="0">
                <a:solidFill>
                  <a:srgbClr val="0000FF"/>
                </a:solidFill>
                <a:highlight>
                  <a:srgbClr val="FFFF00"/>
                </a:highlight>
                <a:latin typeface="Cascadia Mono" panose="020B0609020000020004" pitchFamily="49" charset="0"/>
              </a:rPr>
              <a:t>="AbrirCalcularMayor"</a:t>
            </a:r>
            <a:endParaRPr lang="es-ES"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BackgroundColor</a:t>
            </a:r>
            <a:r>
              <a:rPr lang="es-DO" sz="1050" dirty="0">
                <a:solidFill>
                  <a:srgbClr val="0000FF"/>
                </a:solidFill>
                <a:highlight>
                  <a:srgbClr val="FFFF00"/>
                </a:highlight>
                <a:latin typeface="Cascadia Mono" panose="020B0609020000020004" pitchFamily="49" charset="0"/>
              </a:rPr>
              <a:t>="DodgerBlue"</a:t>
            </a:r>
            <a:r>
              <a:rPr lang="es-DO" sz="1050" dirty="0">
                <a:solidFill>
                  <a:srgbClr val="FF0000"/>
                </a:solidFill>
                <a:highlight>
                  <a:srgbClr val="FFFF00"/>
                </a:highlight>
                <a:latin typeface="Cascadia Mono" panose="020B0609020000020004" pitchFamily="49" charset="0"/>
              </a:rPr>
              <a:t> TextColor</a:t>
            </a:r>
            <a:r>
              <a:rPr lang="es-DO" sz="1050" dirty="0">
                <a:solidFill>
                  <a:srgbClr val="0000FF"/>
                </a:solidFill>
                <a:highlight>
                  <a:srgbClr val="FFFF00"/>
                </a:highlight>
                <a:latin typeface="Cascadia Mono" panose="020B0609020000020004" pitchFamily="49" charset="0"/>
              </a:rPr>
              <a:t>="White"</a:t>
            </a:r>
            <a:endParaRPr lang="es-DO" sz="1050" dirty="0">
              <a:solidFill>
                <a:srgbClr val="000000"/>
              </a:solidFill>
              <a:highlight>
                <a:srgbClr val="FFFF00"/>
              </a:highlight>
              <a:latin typeface="Cascadia Mono" panose="020B0609020000020004" pitchFamily="49" charset="0"/>
            </a:endParaRPr>
          </a:p>
          <a:p>
            <a:r>
              <a:rPr lang="en-US" sz="1050" dirty="0">
                <a:solidFill>
                  <a:srgbClr val="000000"/>
                </a:solidFill>
                <a:highlight>
                  <a:srgbClr val="FFFF00"/>
                </a:highlight>
                <a:latin typeface="Cascadia Mono" panose="020B0609020000020004" pitchFamily="49" charset="0"/>
              </a:rPr>
              <a:t>               </a:t>
            </a:r>
            <a:r>
              <a:rPr lang="en-US" sz="1050" dirty="0">
                <a:solidFill>
                  <a:srgbClr val="FF0000"/>
                </a:solidFill>
                <a:highlight>
                  <a:srgbClr val="FFFF00"/>
                </a:highlight>
                <a:latin typeface="Cascadia Mono" panose="020B0609020000020004" pitchFamily="49" charset="0"/>
              </a:rPr>
              <a:t> CornerRadius</a:t>
            </a:r>
            <a:r>
              <a:rPr lang="en-US" sz="1050" dirty="0">
                <a:solidFill>
                  <a:srgbClr val="0000FF"/>
                </a:solidFill>
                <a:highlight>
                  <a:srgbClr val="FFFF00"/>
                </a:highlight>
                <a:latin typeface="Cascadia Mono" panose="020B0609020000020004" pitchFamily="49" charset="0"/>
              </a:rPr>
              <a:t>="100"</a:t>
            </a:r>
            <a:r>
              <a:rPr lang="en-US" sz="1050" dirty="0">
                <a:solidFill>
                  <a:srgbClr val="FF0000"/>
                </a:solidFill>
                <a:highlight>
                  <a:srgbClr val="FFFF00"/>
                </a:highlight>
                <a:latin typeface="Cascadia Mono" panose="020B0609020000020004" pitchFamily="49" charset="0"/>
              </a:rPr>
              <a:t> WidthRequest</a:t>
            </a:r>
            <a:r>
              <a:rPr lang="en-US" sz="1050" dirty="0">
                <a:solidFill>
                  <a:srgbClr val="0000FF"/>
                </a:solidFill>
                <a:highlight>
                  <a:srgbClr val="FFFF00"/>
                </a:highlight>
                <a:latin typeface="Cascadia Mono" panose="020B0609020000020004" pitchFamily="49" charset="0"/>
              </a:rPr>
              <a:t>="160"</a:t>
            </a:r>
            <a:r>
              <a:rPr lang="en-US" sz="1050" dirty="0">
                <a:solidFill>
                  <a:srgbClr val="FF0000"/>
                </a:solidFill>
                <a:highlight>
                  <a:srgbClr val="FFFF00"/>
                </a:highlight>
                <a:latin typeface="Cascadia Mono" panose="020B0609020000020004" pitchFamily="49" charset="0"/>
              </a:rPr>
              <a:t> HeightRequest</a:t>
            </a:r>
            <a:r>
              <a:rPr lang="en-US" sz="1050" dirty="0">
                <a:solidFill>
                  <a:srgbClr val="0000FF"/>
                </a:solidFill>
                <a:highlight>
                  <a:srgbClr val="FFFF00"/>
                </a:highlight>
                <a:latin typeface="Cascadia Mono" panose="020B0609020000020004" pitchFamily="49" charset="0"/>
              </a:rPr>
              <a:t>="160"</a:t>
            </a:r>
            <a:endParaRPr lang="en-US"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BorderColor</a:t>
            </a:r>
            <a:r>
              <a:rPr lang="es-DO" sz="1050" dirty="0">
                <a:solidFill>
                  <a:srgbClr val="0000FF"/>
                </a:solidFill>
                <a:highlight>
                  <a:srgbClr val="FFFF00"/>
                </a:highlight>
                <a:latin typeface="Cascadia Mono" panose="020B0609020000020004" pitchFamily="49" charset="0"/>
              </a:rPr>
              <a:t>="Black"</a:t>
            </a:r>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BorderWidth</a:t>
            </a:r>
            <a:r>
              <a:rPr lang="es-DO" sz="1050" dirty="0">
                <a:solidFill>
                  <a:srgbClr val="0000FF"/>
                </a:solidFill>
                <a:highlight>
                  <a:srgbClr val="FFFF00"/>
                </a:highlight>
                <a:latin typeface="Cascadia Mono" panose="020B0609020000020004" pitchFamily="49" charset="0"/>
              </a:rPr>
              <a:t>="5"</a:t>
            </a:r>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HorizontalOptions</a:t>
            </a:r>
            <a:r>
              <a:rPr lang="es-DO" sz="1050" dirty="0">
                <a:solidFill>
                  <a:srgbClr val="0000FF"/>
                </a:solidFill>
                <a:highlight>
                  <a:srgbClr val="FFFF00"/>
                </a:highlight>
                <a:latin typeface="Cascadia Mono" panose="020B0609020000020004" pitchFamily="49" charset="0"/>
              </a:rPr>
              <a:t>="Center"/&gt;</a:t>
            </a:r>
            <a:endParaRPr lang="es-DO"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0000FF"/>
                </a:solidFill>
                <a:highlight>
                  <a:srgbClr val="FFFF00"/>
                </a:highlight>
                <a:latin typeface="Cascadia Mono" panose="020B0609020000020004" pitchFamily="49" charset="0"/>
              </a:rPr>
              <a:t>&lt;</a:t>
            </a:r>
            <a:r>
              <a:rPr lang="es-DO" sz="1050" dirty="0">
                <a:solidFill>
                  <a:srgbClr val="A31515"/>
                </a:solidFill>
                <a:highlight>
                  <a:srgbClr val="FFFF00"/>
                </a:highlight>
                <a:latin typeface="Cascadia Mono" panose="020B0609020000020004" pitchFamily="49" charset="0"/>
              </a:rPr>
              <a:t>BoxView</a:t>
            </a:r>
            <a:r>
              <a:rPr lang="es-DO" sz="1050" dirty="0">
                <a:solidFill>
                  <a:srgbClr val="FF0000"/>
                </a:solidFill>
                <a:highlight>
                  <a:srgbClr val="FFFF00"/>
                </a:highlight>
                <a:latin typeface="Cascadia Mono" panose="020B0609020000020004" pitchFamily="49" charset="0"/>
              </a:rPr>
              <a:t> HeightRequest</a:t>
            </a:r>
            <a:r>
              <a:rPr lang="es-DO" sz="1050" dirty="0">
                <a:solidFill>
                  <a:srgbClr val="0000FF"/>
                </a:solidFill>
                <a:highlight>
                  <a:srgbClr val="FFFF00"/>
                </a:highlight>
                <a:latin typeface="Cascadia Mono" panose="020B0609020000020004" pitchFamily="49" charset="0"/>
              </a:rPr>
              <a:t>="20"/&gt;</a:t>
            </a:r>
            <a:endParaRPr lang="es-DO"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008000"/>
                </a:solidFill>
                <a:highlight>
                  <a:srgbClr val="FFFF00"/>
                </a:highlight>
                <a:latin typeface="Cascadia Mono" panose="020B0609020000020004" pitchFamily="49" charset="0"/>
              </a:rPr>
              <a:t>&lt;!-- Botón para Ordenar Números --&gt;</a:t>
            </a:r>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0000FF"/>
                </a:solidFill>
                <a:highlight>
                  <a:srgbClr val="FFFF00"/>
                </a:highlight>
                <a:latin typeface="Cascadia Mono" panose="020B0609020000020004" pitchFamily="49" charset="0"/>
              </a:rPr>
              <a:t>&lt;</a:t>
            </a:r>
            <a:r>
              <a:rPr lang="es-DO" sz="1050" dirty="0">
                <a:solidFill>
                  <a:srgbClr val="A31515"/>
                </a:solidFill>
                <a:highlight>
                  <a:srgbClr val="FFFF00"/>
                </a:highlight>
                <a:latin typeface="Cascadia Mono" panose="020B0609020000020004" pitchFamily="49" charset="0"/>
              </a:rPr>
              <a:t>Button</a:t>
            </a:r>
            <a:r>
              <a:rPr lang="es-DO" sz="1050" dirty="0">
                <a:solidFill>
                  <a:srgbClr val="FF0000"/>
                </a:solidFill>
                <a:highlight>
                  <a:srgbClr val="FFFF00"/>
                </a:highlight>
                <a:latin typeface="Cascadia Mono" panose="020B0609020000020004" pitchFamily="49" charset="0"/>
              </a:rPr>
              <a:t> Text</a:t>
            </a:r>
            <a:r>
              <a:rPr lang="es-DO" sz="1050" dirty="0">
                <a:solidFill>
                  <a:srgbClr val="0000FF"/>
                </a:solidFill>
                <a:highlight>
                  <a:srgbClr val="FFFF00"/>
                </a:highlight>
                <a:latin typeface="Cascadia Mono" panose="020B0609020000020004" pitchFamily="49" charset="0"/>
              </a:rPr>
              <a:t>="Calcular Mayor Ordenados"</a:t>
            </a:r>
            <a:r>
              <a:rPr lang="es-DO" sz="1050" dirty="0">
                <a:solidFill>
                  <a:srgbClr val="FF0000"/>
                </a:solidFill>
                <a:highlight>
                  <a:srgbClr val="FFFF00"/>
                </a:highlight>
                <a:latin typeface="Cascadia Mono" panose="020B0609020000020004" pitchFamily="49" charset="0"/>
              </a:rPr>
              <a:t> Clicked</a:t>
            </a:r>
            <a:r>
              <a:rPr lang="es-DO" sz="1050" dirty="0">
                <a:solidFill>
                  <a:srgbClr val="0000FF"/>
                </a:solidFill>
                <a:highlight>
                  <a:srgbClr val="FFFF00"/>
                </a:highlight>
                <a:latin typeface="Cascadia Mono" panose="020B0609020000020004" pitchFamily="49" charset="0"/>
              </a:rPr>
              <a:t>="AbrirOrdenarNumeros"</a:t>
            </a:r>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BackgroundColor</a:t>
            </a:r>
            <a:r>
              <a:rPr lang="es-DO" sz="1050" dirty="0">
                <a:solidFill>
                  <a:srgbClr val="0000FF"/>
                </a:solidFill>
                <a:highlight>
                  <a:srgbClr val="FFFF00"/>
                </a:highlight>
                <a:latin typeface="Cascadia Mono" panose="020B0609020000020004" pitchFamily="49" charset="0"/>
              </a:rPr>
              <a:t>="MediumSeaGreen"</a:t>
            </a:r>
            <a:r>
              <a:rPr lang="es-DO" sz="1050" dirty="0">
                <a:solidFill>
                  <a:srgbClr val="FF0000"/>
                </a:solidFill>
                <a:highlight>
                  <a:srgbClr val="FFFF00"/>
                </a:highlight>
                <a:latin typeface="Cascadia Mono" panose="020B0609020000020004" pitchFamily="49" charset="0"/>
              </a:rPr>
              <a:t> TextColor</a:t>
            </a:r>
            <a:r>
              <a:rPr lang="es-DO" sz="1050" dirty="0">
                <a:solidFill>
                  <a:srgbClr val="0000FF"/>
                </a:solidFill>
                <a:highlight>
                  <a:srgbClr val="FFFF00"/>
                </a:highlight>
                <a:latin typeface="Cascadia Mono" panose="020B0609020000020004" pitchFamily="49" charset="0"/>
              </a:rPr>
              <a:t>="White"</a:t>
            </a:r>
            <a:endParaRPr lang="es-DO" sz="1050" dirty="0">
              <a:solidFill>
                <a:srgbClr val="000000"/>
              </a:solidFill>
              <a:highlight>
                <a:srgbClr val="FFFF00"/>
              </a:highlight>
              <a:latin typeface="Cascadia Mono" panose="020B0609020000020004" pitchFamily="49" charset="0"/>
            </a:endParaRPr>
          </a:p>
          <a:p>
            <a:r>
              <a:rPr lang="en-US" sz="1050" dirty="0">
                <a:solidFill>
                  <a:srgbClr val="000000"/>
                </a:solidFill>
                <a:highlight>
                  <a:srgbClr val="FFFF00"/>
                </a:highlight>
                <a:latin typeface="Cascadia Mono" panose="020B0609020000020004" pitchFamily="49" charset="0"/>
              </a:rPr>
              <a:t>               </a:t>
            </a:r>
            <a:r>
              <a:rPr lang="en-US" sz="1050" dirty="0">
                <a:solidFill>
                  <a:srgbClr val="FF0000"/>
                </a:solidFill>
                <a:highlight>
                  <a:srgbClr val="FFFF00"/>
                </a:highlight>
                <a:latin typeface="Cascadia Mono" panose="020B0609020000020004" pitchFamily="49" charset="0"/>
              </a:rPr>
              <a:t> CornerRadius</a:t>
            </a:r>
            <a:r>
              <a:rPr lang="en-US" sz="1050" dirty="0">
                <a:solidFill>
                  <a:srgbClr val="0000FF"/>
                </a:solidFill>
                <a:highlight>
                  <a:srgbClr val="FFFF00"/>
                </a:highlight>
                <a:latin typeface="Cascadia Mono" panose="020B0609020000020004" pitchFamily="49" charset="0"/>
              </a:rPr>
              <a:t>="100"</a:t>
            </a:r>
            <a:r>
              <a:rPr lang="en-US" sz="1050" dirty="0">
                <a:solidFill>
                  <a:srgbClr val="FF0000"/>
                </a:solidFill>
                <a:highlight>
                  <a:srgbClr val="FFFF00"/>
                </a:highlight>
                <a:latin typeface="Cascadia Mono" panose="020B0609020000020004" pitchFamily="49" charset="0"/>
              </a:rPr>
              <a:t> WidthRequest</a:t>
            </a:r>
            <a:r>
              <a:rPr lang="en-US" sz="1050" dirty="0">
                <a:solidFill>
                  <a:srgbClr val="0000FF"/>
                </a:solidFill>
                <a:highlight>
                  <a:srgbClr val="FFFF00"/>
                </a:highlight>
                <a:latin typeface="Cascadia Mono" panose="020B0609020000020004" pitchFamily="49" charset="0"/>
              </a:rPr>
              <a:t>="160"</a:t>
            </a:r>
            <a:r>
              <a:rPr lang="en-US" sz="1050" dirty="0">
                <a:solidFill>
                  <a:srgbClr val="FF0000"/>
                </a:solidFill>
                <a:highlight>
                  <a:srgbClr val="FFFF00"/>
                </a:highlight>
                <a:latin typeface="Cascadia Mono" panose="020B0609020000020004" pitchFamily="49" charset="0"/>
              </a:rPr>
              <a:t> HeightRequest</a:t>
            </a:r>
            <a:r>
              <a:rPr lang="en-US" sz="1050" dirty="0">
                <a:solidFill>
                  <a:srgbClr val="0000FF"/>
                </a:solidFill>
                <a:highlight>
                  <a:srgbClr val="FFFF00"/>
                </a:highlight>
                <a:latin typeface="Cascadia Mono" panose="020B0609020000020004" pitchFamily="49" charset="0"/>
              </a:rPr>
              <a:t>="160"</a:t>
            </a:r>
            <a:endParaRPr lang="en-US"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BorderColor</a:t>
            </a:r>
            <a:r>
              <a:rPr lang="es-DO" sz="1050" dirty="0">
                <a:solidFill>
                  <a:srgbClr val="0000FF"/>
                </a:solidFill>
                <a:highlight>
                  <a:srgbClr val="FFFF00"/>
                </a:highlight>
                <a:latin typeface="Cascadia Mono" panose="020B0609020000020004" pitchFamily="49" charset="0"/>
              </a:rPr>
              <a:t>="Black"</a:t>
            </a:r>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BorderWidth</a:t>
            </a:r>
            <a:r>
              <a:rPr lang="es-DO" sz="1050" dirty="0">
                <a:solidFill>
                  <a:srgbClr val="0000FF"/>
                </a:solidFill>
                <a:highlight>
                  <a:srgbClr val="FFFF00"/>
                </a:highlight>
                <a:latin typeface="Cascadia Mono" panose="020B0609020000020004" pitchFamily="49" charset="0"/>
              </a:rPr>
              <a:t>="5"</a:t>
            </a:r>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FF0000"/>
                </a:solidFill>
                <a:highlight>
                  <a:srgbClr val="FFFF00"/>
                </a:highlight>
                <a:latin typeface="Cascadia Mono" panose="020B0609020000020004" pitchFamily="49" charset="0"/>
              </a:rPr>
              <a:t> HorizontalOptions</a:t>
            </a:r>
            <a:r>
              <a:rPr lang="es-DO" sz="1050" dirty="0">
                <a:solidFill>
                  <a:srgbClr val="0000FF"/>
                </a:solidFill>
                <a:highlight>
                  <a:srgbClr val="FFFF00"/>
                </a:highlight>
                <a:latin typeface="Cascadia Mono" panose="020B0609020000020004" pitchFamily="49" charset="0"/>
              </a:rPr>
              <a:t>="Center"/&gt;</a:t>
            </a:r>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0000FF"/>
                </a:solidFill>
                <a:highlight>
                  <a:srgbClr val="FFFF00"/>
                </a:highlight>
                <a:latin typeface="Cascadia Mono" panose="020B0609020000020004" pitchFamily="49" charset="0"/>
              </a:rPr>
              <a:t>&lt;/</a:t>
            </a:r>
            <a:r>
              <a:rPr lang="es-DO" sz="1050" dirty="0">
                <a:solidFill>
                  <a:srgbClr val="A31515"/>
                </a:solidFill>
                <a:highlight>
                  <a:srgbClr val="FFFF00"/>
                </a:highlight>
                <a:latin typeface="Cascadia Mono" panose="020B0609020000020004" pitchFamily="49" charset="0"/>
              </a:rPr>
              <a:t>StackLayout</a:t>
            </a:r>
            <a:r>
              <a:rPr lang="es-DO" sz="1050" dirty="0">
                <a:solidFill>
                  <a:srgbClr val="0000FF"/>
                </a:solidFill>
                <a:highlight>
                  <a:srgbClr val="FFFF00"/>
                </a:highlight>
                <a:latin typeface="Cascadia Mono" panose="020B0609020000020004" pitchFamily="49" charset="0"/>
              </a:rPr>
              <a:t>&gt;</a:t>
            </a:r>
            <a:endParaRPr lang="es-DO" sz="1050" dirty="0">
              <a:solidFill>
                <a:srgbClr val="000000"/>
              </a:solidFill>
              <a:highlight>
                <a:srgbClr val="FFFF00"/>
              </a:highlight>
              <a:latin typeface="Cascadia Mono" panose="020B0609020000020004" pitchFamily="49" charset="0"/>
            </a:endParaRPr>
          </a:p>
          <a:p>
            <a:r>
              <a:rPr lang="es-DO" sz="1050" dirty="0">
                <a:solidFill>
                  <a:srgbClr val="0000FF"/>
                </a:solidFill>
                <a:highlight>
                  <a:srgbClr val="FFFFFF"/>
                </a:highlight>
                <a:latin typeface="Cascadia Mono" panose="020B0609020000020004" pitchFamily="49" charset="0"/>
              </a:rPr>
              <a:t>&lt;/</a:t>
            </a:r>
            <a:r>
              <a:rPr lang="es-DO" sz="1050" dirty="0">
                <a:solidFill>
                  <a:srgbClr val="A31515"/>
                </a:solidFill>
                <a:highlight>
                  <a:srgbClr val="FFFFFF"/>
                </a:highlight>
                <a:latin typeface="Cascadia Mono" panose="020B0609020000020004" pitchFamily="49" charset="0"/>
              </a:rPr>
              <a:t>ContentPage</a:t>
            </a:r>
            <a:r>
              <a:rPr lang="es-DO" sz="1050" dirty="0">
                <a:solidFill>
                  <a:srgbClr val="0000FF"/>
                </a:solidFill>
                <a:highlight>
                  <a:srgbClr val="FFFFFF"/>
                </a:highlight>
                <a:latin typeface="Cascadia Mono" panose="020B0609020000020004" pitchFamily="49" charset="0"/>
              </a:rPr>
              <a:t>&gt;</a:t>
            </a:r>
            <a:endParaRPr lang="es-DO" sz="1050" dirty="0"/>
          </a:p>
        </p:txBody>
      </p:sp>
      <p:sp>
        <p:nvSpPr>
          <p:cNvPr id="4" name="CuadroTexto 3">
            <a:extLst>
              <a:ext uri="{FF2B5EF4-FFF2-40B4-BE49-F238E27FC236}">
                <a16:creationId xmlns:a16="http://schemas.microsoft.com/office/drawing/2014/main" id="{E5BFF2FD-88F9-4A46-8327-F9B231C58BB8}"/>
              </a:ext>
            </a:extLst>
          </p:cNvPr>
          <p:cNvSpPr txBox="1"/>
          <p:nvPr/>
        </p:nvSpPr>
        <p:spPr>
          <a:xfrm>
            <a:off x="630621" y="73573"/>
            <a:ext cx="6032938" cy="584775"/>
          </a:xfrm>
          <a:prstGeom prst="rect">
            <a:avLst/>
          </a:prstGeom>
          <a:noFill/>
        </p:spPr>
        <p:txBody>
          <a:bodyPr wrap="square" rtlCol="0">
            <a:spAutoFit/>
          </a:bodyPr>
          <a:lstStyle/>
          <a:p>
            <a:r>
              <a:rPr lang="es-ES" sz="3200" b="1" dirty="0">
                <a:highlight>
                  <a:srgbClr val="FFFF00"/>
                </a:highlight>
              </a:rPr>
              <a:t>Codigo MainPage.XAML</a:t>
            </a:r>
            <a:endParaRPr lang="es-DO" sz="3200" b="1" dirty="0">
              <a:highlight>
                <a:srgbClr val="FFFF00"/>
              </a:highlight>
            </a:endParaRPr>
          </a:p>
        </p:txBody>
      </p:sp>
      <p:sp>
        <p:nvSpPr>
          <p:cNvPr id="2" name="CuadroTexto 1">
            <a:extLst>
              <a:ext uri="{FF2B5EF4-FFF2-40B4-BE49-F238E27FC236}">
                <a16:creationId xmlns:a16="http://schemas.microsoft.com/office/drawing/2014/main" id="{E7217B94-D329-44F8-B3CE-0DD5D9B24FC0}"/>
              </a:ext>
            </a:extLst>
          </p:cNvPr>
          <p:cNvSpPr txBox="1"/>
          <p:nvPr/>
        </p:nvSpPr>
        <p:spPr>
          <a:xfrm>
            <a:off x="7493876" y="252248"/>
            <a:ext cx="4414345" cy="1569660"/>
          </a:xfrm>
          <a:prstGeom prst="rect">
            <a:avLst/>
          </a:prstGeom>
          <a:noFill/>
        </p:spPr>
        <p:txBody>
          <a:bodyPr wrap="square" rtlCol="0">
            <a:spAutoFit/>
          </a:bodyPr>
          <a:lstStyle/>
          <a:p>
            <a:pPr algn="ctr"/>
            <a:r>
              <a:rPr lang="es-ES" sz="3200" b="1" i="0" dirty="0">
                <a:effectLst/>
                <a:highlight>
                  <a:srgbClr val="00FF00"/>
                </a:highlight>
                <a:latin typeface="Inter"/>
              </a:rPr>
              <a:t>Copia este código en la Pantalla Principal, que es MainPage.xaml.</a:t>
            </a:r>
            <a:endParaRPr lang="es-DO" sz="3200" b="1" dirty="0">
              <a:highlight>
                <a:srgbClr val="00FF00"/>
              </a:highlight>
            </a:endParaRPr>
          </a:p>
        </p:txBody>
      </p:sp>
    </p:spTree>
    <p:extLst>
      <p:ext uri="{BB962C8B-B14F-4D97-AF65-F5344CB8AC3E}">
        <p14:creationId xmlns:p14="http://schemas.microsoft.com/office/powerpoint/2010/main" val="3505197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2A08B58-B839-4165-8C94-3B669A47CB8C}"/>
              </a:ext>
            </a:extLst>
          </p:cNvPr>
          <p:cNvSpPr txBox="1"/>
          <p:nvPr/>
        </p:nvSpPr>
        <p:spPr>
          <a:xfrm>
            <a:off x="409903" y="821775"/>
            <a:ext cx="8755117" cy="5632311"/>
          </a:xfrm>
          <a:prstGeom prst="rect">
            <a:avLst/>
          </a:prstGeom>
          <a:noFill/>
        </p:spPr>
        <p:txBody>
          <a:bodyPr wrap="square">
            <a:spAutoFit/>
          </a:bodyPr>
          <a:lstStyle/>
          <a:p>
            <a:r>
              <a:rPr lang="es-DO" sz="1200" dirty="0">
                <a:solidFill>
                  <a:srgbClr val="0000FF"/>
                </a:solidFill>
                <a:highlight>
                  <a:srgbClr val="FFFFFF"/>
                </a:highlight>
                <a:latin typeface="Cascadia Mono" panose="020B0609020000020004" pitchFamily="49" charset="0"/>
              </a:rPr>
              <a:t>using</a:t>
            </a:r>
            <a:r>
              <a:rPr lang="es-DO" sz="1200" dirty="0">
                <a:solidFill>
                  <a:srgbClr val="000000"/>
                </a:solidFill>
                <a:highlight>
                  <a:srgbClr val="FFFFFF"/>
                </a:highlight>
                <a:latin typeface="Cascadia Mono" panose="020B0609020000020004" pitchFamily="49" charset="0"/>
              </a:rPr>
              <a:t> System;</a:t>
            </a:r>
          </a:p>
          <a:p>
            <a:r>
              <a:rPr lang="es-DO" sz="1200" dirty="0">
                <a:solidFill>
                  <a:srgbClr val="0000FF"/>
                </a:solidFill>
                <a:highlight>
                  <a:srgbClr val="FFFFFF"/>
                </a:highlight>
                <a:latin typeface="Cascadia Mono" panose="020B0609020000020004" pitchFamily="49" charset="0"/>
              </a:rPr>
              <a:t>using</a:t>
            </a:r>
            <a:r>
              <a:rPr lang="es-DO" sz="1200" dirty="0">
                <a:solidFill>
                  <a:srgbClr val="000000"/>
                </a:solidFill>
                <a:highlight>
                  <a:srgbClr val="FFFFFF"/>
                </a:highlight>
                <a:latin typeface="Cascadia Mono" panose="020B0609020000020004" pitchFamily="49" charset="0"/>
              </a:rPr>
              <a:t> System.Collections.Generic;</a:t>
            </a:r>
          </a:p>
          <a:p>
            <a:r>
              <a:rPr lang="es-DO" sz="1200" dirty="0">
                <a:solidFill>
                  <a:srgbClr val="0000FF"/>
                </a:solidFill>
                <a:highlight>
                  <a:srgbClr val="FFFFFF"/>
                </a:highlight>
                <a:latin typeface="Cascadia Mono" panose="020B0609020000020004" pitchFamily="49" charset="0"/>
              </a:rPr>
              <a:t>using</a:t>
            </a:r>
            <a:r>
              <a:rPr lang="es-DO" sz="1200" dirty="0">
                <a:solidFill>
                  <a:srgbClr val="000000"/>
                </a:solidFill>
                <a:highlight>
                  <a:srgbClr val="FFFFFF"/>
                </a:highlight>
                <a:latin typeface="Cascadia Mono" panose="020B0609020000020004" pitchFamily="49" charset="0"/>
              </a:rPr>
              <a:t> System.Linq;</a:t>
            </a:r>
          </a:p>
          <a:p>
            <a:r>
              <a:rPr lang="es-DO" sz="1200" dirty="0">
                <a:solidFill>
                  <a:srgbClr val="0000FF"/>
                </a:solidFill>
                <a:highlight>
                  <a:srgbClr val="FFFFFF"/>
                </a:highlight>
                <a:latin typeface="Cascadia Mono" panose="020B0609020000020004" pitchFamily="49" charset="0"/>
              </a:rPr>
              <a:t>using</a:t>
            </a:r>
            <a:r>
              <a:rPr lang="es-DO" sz="1200" dirty="0">
                <a:solidFill>
                  <a:srgbClr val="000000"/>
                </a:solidFill>
                <a:highlight>
                  <a:srgbClr val="FFFFFF"/>
                </a:highlight>
                <a:latin typeface="Cascadia Mono" panose="020B0609020000020004" pitchFamily="49" charset="0"/>
              </a:rPr>
              <a:t> System.Text;</a:t>
            </a:r>
          </a:p>
          <a:p>
            <a:r>
              <a:rPr lang="es-DO" sz="1200" dirty="0">
                <a:solidFill>
                  <a:srgbClr val="0000FF"/>
                </a:solidFill>
                <a:highlight>
                  <a:srgbClr val="FFFFFF"/>
                </a:highlight>
                <a:latin typeface="Cascadia Mono" panose="020B0609020000020004" pitchFamily="49" charset="0"/>
              </a:rPr>
              <a:t>using</a:t>
            </a:r>
            <a:r>
              <a:rPr lang="es-DO" sz="1200" dirty="0">
                <a:solidFill>
                  <a:srgbClr val="000000"/>
                </a:solidFill>
                <a:highlight>
                  <a:srgbClr val="FFFFFF"/>
                </a:highlight>
                <a:latin typeface="Cascadia Mono" panose="020B0609020000020004" pitchFamily="49" charset="0"/>
              </a:rPr>
              <a:t> System.Threading.Tasks;</a:t>
            </a: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FF"/>
                </a:solidFill>
                <a:highlight>
                  <a:srgbClr val="FFFFFF"/>
                </a:highlight>
                <a:latin typeface="Cascadia Mono" panose="020B0609020000020004" pitchFamily="49" charset="0"/>
              </a:rPr>
              <a:t>using</a:t>
            </a:r>
            <a:r>
              <a:rPr lang="es-DO" sz="1200" dirty="0">
                <a:solidFill>
                  <a:srgbClr val="000000"/>
                </a:solidFill>
                <a:highlight>
                  <a:srgbClr val="FFFFFF"/>
                </a:highlight>
                <a:latin typeface="Cascadia Mono" panose="020B0609020000020004" pitchFamily="49" charset="0"/>
              </a:rPr>
              <a:t> Xamarin.Forms;</a:t>
            </a:r>
          </a:p>
          <a:p>
            <a:r>
              <a:rPr lang="es-DO" sz="1200" dirty="0">
                <a:solidFill>
                  <a:srgbClr val="0000FF"/>
                </a:solidFill>
                <a:highlight>
                  <a:srgbClr val="FFFFFF"/>
                </a:highlight>
                <a:latin typeface="Cascadia Mono" panose="020B0609020000020004" pitchFamily="49" charset="0"/>
              </a:rPr>
              <a:t>using</a:t>
            </a:r>
            <a:r>
              <a:rPr lang="es-DO" sz="1200" dirty="0">
                <a:solidFill>
                  <a:srgbClr val="000000"/>
                </a:solidFill>
                <a:highlight>
                  <a:srgbClr val="FFFFFF"/>
                </a:highlight>
                <a:latin typeface="Cascadia Mono" panose="020B0609020000020004" pitchFamily="49" charset="0"/>
              </a:rPr>
              <a:t> Xamarin.Forms.Xaml;</a:t>
            </a: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FF"/>
                </a:solidFill>
                <a:highlight>
                  <a:srgbClr val="FFFFFF"/>
                </a:highlight>
                <a:latin typeface="Cascadia Mono" panose="020B0609020000020004" pitchFamily="49" charset="0"/>
              </a:rPr>
              <a:t>namespace</a:t>
            </a:r>
            <a:r>
              <a:rPr lang="es-DO" sz="1200" dirty="0">
                <a:solidFill>
                  <a:srgbClr val="000000"/>
                </a:solidFill>
                <a:highlight>
                  <a:srgbClr val="FFFFFF"/>
                </a:highlight>
                <a:latin typeface="Cascadia Mono" panose="020B0609020000020004" pitchFamily="49" charset="0"/>
              </a:rPr>
              <a:t> App18</a:t>
            </a:r>
          </a:p>
          <a:p>
            <a:r>
              <a:rPr lang="es-DO" sz="1200" dirty="0">
                <a:solidFill>
                  <a:srgbClr val="000000"/>
                </a:solidFill>
                <a:highlight>
                  <a:srgbClr val="FFFFFF"/>
                </a:highlight>
                <a:latin typeface="Cascadia Mono" panose="020B0609020000020004" pitchFamily="49" charset="0"/>
              </a:rPr>
              <a:t>{</a:t>
            </a:r>
          </a:p>
          <a:p>
            <a:r>
              <a:rPr lang="es-DO" sz="1200" dirty="0">
                <a:solidFill>
                  <a:srgbClr val="000000"/>
                </a:solidFill>
                <a:highlight>
                  <a:srgbClr val="FFFFFF"/>
                </a:highlight>
                <a:latin typeface="Cascadia Mono" panose="020B0609020000020004" pitchFamily="49" charset="0"/>
              </a:rPr>
              <a:t>    [</a:t>
            </a:r>
            <a:r>
              <a:rPr lang="es-DO" sz="1200" dirty="0">
                <a:solidFill>
                  <a:srgbClr val="2B91AF"/>
                </a:solidFill>
                <a:highlight>
                  <a:srgbClr val="FFFFFF"/>
                </a:highlight>
                <a:latin typeface="Cascadia Mono" panose="020B0609020000020004" pitchFamily="49" charset="0"/>
              </a:rPr>
              <a:t>XamlCompilation</a:t>
            </a:r>
            <a:r>
              <a:rPr lang="es-DO" sz="1200" dirty="0">
                <a:solidFill>
                  <a:srgbClr val="000000"/>
                </a:solidFill>
                <a:highlight>
                  <a:srgbClr val="FFFFFF"/>
                </a:highlight>
                <a:latin typeface="Cascadia Mono" panose="020B0609020000020004" pitchFamily="49" charset="0"/>
              </a:rPr>
              <a:t>(</a:t>
            </a:r>
            <a:r>
              <a:rPr lang="es-DO" sz="1200" dirty="0">
                <a:solidFill>
                  <a:srgbClr val="2B91AF"/>
                </a:solidFill>
                <a:highlight>
                  <a:srgbClr val="FFFFFF"/>
                </a:highlight>
                <a:latin typeface="Cascadia Mono" panose="020B0609020000020004" pitchFamily="49" charset="0"/>
              </a:rPr>
              <a:t>XamlCompilationOptions</a:t>
            </a:r>
            <a:r>
              <a:rPr lang="es-DO" sz="1200" dirty="0">
                <a:solidFill>
                  <a:srgbClr val="000000"/>
                </a:solidFill>
                <a:highlight>
                  <a:srgbClr val="FFFFFF"/>
                </a:highlight>
                <a:latin typeface="Cascadia Mono" panose="020B0609020000020004" pitchFamily="49" charset="0"/>
              </a:rPr>
              <a:t>.Compile)]</a:t>
            </a: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public</a:t>
            </a:r>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partial</a:t>
            </a:r>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class</a:t>
            </a:r>
            <a:r>
              <a:rPr lang="es-DO" sz="1200" dirty="0">
                <a:solidFill>
                  <a:srgbClr val="000000"/>
                </a:solidFill>
                <a:highlight>
                  <a:srgbClr val="FFFFFF"/>
                </a:highlight>
                <a:latin typeface="Cascadia Mono" panose="020B0609020000020004" pitchFamily="49" charset="0"/>
              </a:rPr>
              <a:t> </a:t>
            </a:r>
            <a:r>
              <a:rPr lang="es-DO" sz="1200" dirty="0">
                <a:solidFill>
                  <a:srgbClr val="2B91AF"/>
                </a:solidFill>
                <a:highlight>
                  <a:srgbClr val="FFFFFF"/>
                </a:highlight>
                <a:latin typeface="Cascadia Mono" panose="020B0609020000020004" pitchFamily="49" charset="0"/>
              </a:rPr>
              <a:t>Principal</a:t>
            </a:r>
            <a:r>
              <a:rPr lang="es-DO" sz="1200" dirty="0">
                <a:solidFill>
                  <a:srgbClr val="000000"/>
                </a:solidFill>
                <a:highlight>
                  <a:srgbClr val="FFFFFF"/>
                </a:highlight>
                <a:latin typeface="Cascadia Mono" panose="020B0609020000020004" pitchFamily="49" charset="0"/>
              </a:rPr>
              <a:t> : </a:t>
            </a:r>
            <a:r>
              <a:rPr lang="es-DO" sz="1200" dirty="0">
                <a:solidFill>
                  <a:srgbClr val="2B91AF"/>
                </a:solidFill>
                <a:highlight>
                  <a:srgbClr val="FFFFFF"/>
                </a:highlight>
                <a:latin typeface="Cascadia Mono" panose="020B0609020000020004" pitchFamily="49" charset="0"/>
              </a:rPr>
              <a:t>ContentPage</a:t>
            </a:r>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public</a:t>
            </a:r>
            <a:r>
              <a:rPr lang="es-DO" sz="1200" dirty="0">
                <a:solidFill>
                  <a:srgbClr val="000000"/>
                </a:solidFill>
                <a:highlight>
                  <a:srgbClr val="FFFFFF"/>
                </a:highlight>
                <a:latin typeface="Cascadia Mono" panose="020B0609020000020004" pitchFamily="49" charset="0"/>
              </a:rPr>
              <a:t> </a:t>
            </a:r>
            <a:r>
              <a:rPr lang="es-DO" sz="1200" dirty="0">
                <a:solidFill>
                  <a:srgbClr val="2B91AF"/>
                </a:solidFill>
                <a:highlight>
                  <a:srgbClr val="FFFFFF"/>
                </a:highlight>
                <a:latin typeface="Cascadia Mono" panose="020B0609020000020004" pitchFamily="49" charset="0"/>
              </a:rPr>
              <a:t>MainPage</a:t>
            </a:r>
            <a:r>
              <a:rPr lang="es-DO" sz="1200" dirty="0">
                <a:solidFill>
                  <a:srgbClr val="000000"/>
                </a:solidFill>
                <a:highlight>
                  <a:srgbClr val="FFFFFF"/>
                </a:highlight>
                <a:latin typeface="Cascadia Mono" panose="020B0609020000020004" pitchFamily="49" charset="0"/>
              </a:rPr>
              <a:t>()</a:t>
            </a:r>
          </a:p>
          <a:p>
            <a:r>
              <a:rPr lang="es-DO" sz="1200" dirty="0">
                <a:solidFill>
                  <a:srgbClr val="000000"/>
                </a:solidFill>
                <a:highlight>
                  <a:srgbClr val="FFFFFF"/>
                </a:highlight>
                <a:latin typeface="Cascadia Mono" panose="020B0609020000020004" pitchFamily="49" charset="0"/>
              </a:rPr>
              <a:t>        {</a:t>
            </a:r>
          </a:p>
          <a:p>
            <a:r>
              <a:rPr lang="es-DO" sz="1200" dirty="0">
                <a:solidFill>
                  <a:srgbClr val="000000"/>
                </a:solidFill>
                <a:highlight>
                  <a:srgbClr val="FFFFFF"/>
                </a:highlight>
                <a:latin typeface="Cascadia Mono" panose="020B0609020000020004" pitchFamily="49" charset="0"/>
              </a:rPr>
              <a:t>            InitializeComponent();</a:t>
            </a:r>
          </a:p>
          <a:p>
            <a:r>
              <a:rPr lang="es-DO" sz="1200" dirty="0">
                <a:solidFill>
                  <a:srgbClr val="000000"/>
                </a:solidFill>
                <a:highlight>
                  <a:srgbClr val="FFFFFF"/>
                </a:highlight>
                <a:latin typeface="Cascadia Mono" panose="020B0609020000020004" pitchFamily="49" charset="0"/>
              </a:rPr>
              <a:t>        }</a:t>
            </a: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private</a:t>
            </a:r>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async</a:t>
            </a:r>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void</a:t>
            </a:r>
            <a:r>
              <a:rPr lang="es-DO" sz="1200" dirty="0">
                <a:solidFill>
                  <a:srgbClr val="000000"/>
                </a:solidFill>
                <a:highlight>
                  <a:srgbClr val="FFFFFF"/>
                </a:highlight>
                <a:latin typeface="Cascadia Mono" panose="020B0609020000020004" pitchFamily="49" charset="0"/>
              </a:rPr>
              <a:t> </a:t>
            </a:r>
            <a:r>
              <a:rPr lang="es-DO" sz="1200" b="1" dirty="0">
                <a:solidFill>
                  <a:srgbClr val="000000"/>
                </a:solidFill>
                <a:highlight>
                  <a:srgbClr val="FFFFFF"/>
                </a:highlight>
                <a:latin typeface="Cascadia Mono" panose="020B0609020000020004" pitchFamily="49" charset="0"/>
              </a:rPr>
              <a:t>AbrirCalcularMayor</a:t>
            </a:r>
            <a:r>
              <a:rPr lang="es-DO" sz="1200" dirty="0">
                <a:solidFill>
                  <a:srgbClr val="000000"/>
                </a:solidFill>
                <a:highlight>
                  <a:srgbClr val="FFFFFF"/>
                </a:highlight>
                <a:latin typeface="Cascadia Mono" panose="020B0609020000020004" pitchFamily="49" charset="0"/>
              </a:rPr>
              <a:t>(</a:t>
            </a:r>
            <a:r>
              <a:rPr lang="es-DO" sz="1200" dirty="0">
                <a:solidFill>
                  <a:srgbClr val="0000FF"/>
                </a:solidFill>
                <a:highlight>
                  <a:srgbClr val="FFFFFF"/>
                </a:highlight>
                <a:latin typeface="Cascadia Mono" panose="020B0609020000020004" pitchFamily="49" charset="0"/>
              </a:rPr>
              <a:t>object</a:t>
            </a:r>
            <a:r>
              <a:rPr lang="es-DO" sz="1200" dirty="0">
                <a:solidFill>
                  <a:srgbClr val="000000"/>
                </a:solidFill>
                <a:highlight>
                  <a:srgbClr val="FFFFFF"/>
                </a:highlight>
                <a:latin typeface="Cascadia Mono" panose="020B0609020000020004" pitchFamily="49" charset="0"/>
              </a:rPr>
              <a:t> sender, System.</a:t>
            </a:r>
            <a:r>
              <a:rPr lang="es-DO" sz="1200" dirty="0">
                <a:solidFill>
                  <a:srgbClr val="2B91AF"/>
                </a:solidFill>
                <a:highlight>
                  <a:srgbClr val="FFFFFF"/>
                </a:highlight>
                <a:latin typeface="Cascadia Mono" panose="020B0609020000020004" pitchFamily="49" charset="0"/>
              </a:rPr>
              <a:t>EventArgs</a:t>
            </a:r>
            <a:r>
              <a:rPr lang="es-DO" sz="1200" dirty="0">
                <a:solidFill>
                  <a:srgbClr val="000000"/>
                </a:solidFill>
                <a:highlight>
                  <a:srgbClr val="FFFFFF"/>
                </a:highlight>
                <a:latin typeface="Cascadia Mono" panose="020B0609020000020004" pitchFamily="49" charset="0"/>
              </a:rPr>
              <a:t> e)</a:t>
            </a:r>
          </a:p>
          <a:p>
            <a:r>
              <a:rPr lang="es-DO" sz="1200" dirty="0">
                <a:solidFill>
                  <a:srgbClr val="000000"/>
                </a:solidFill>
                <a:highlight>
                  <a:srgbClr val="FFFFFF"/>
                </a:highlight>
                <a:latin typeface="Cascadia Mono" panose="020B0609020000020004" pitchFamily="49" charset="0"/>
              </a:rPr>
              <a:t>        {</a:t>
            </a:r>
          </a:p>
          <a:p>
            <a:r>
              <a:rPr lang="es-DO" sz="1200" dirty="0">
                <a:solidFill>
                  <a:srgbClr val="000000"/>
                </a:solidFill>
                <a:highlight>
                  <a:srgbClr val="FFFF00"/>
                </a:highlight>
                <a:latin typeface="Cascadia Mono" panose="020B0609020000020004" pitchFamily="49" charset="0"/>
              </a:rPr>
              <a:t>            </a:t>
            </a:r>
            <a:r>
              <a:rPr lang="es-DO" sz="1200" dirty="0">
                <a:solidFill>
                  <a:srgbClr val="0000FF"/>
                </a:solidFill>
                <a:highlight>
                  <a:srgbClr val="FFFF00"/>
                </a:highlight>
                <a:latin typeface="Cascadia Mono" panose="020B0609020000020004" pitchFamily="49" charset="0"/>
              </a:rPr>
              <a:t>await</a:t>
            </a:r>
            <a:r>
              <a:rPr lang="es-DO" sz="1200" dirty="0">
                <a:solidFill>
                  <a:srgbClr val="000000"/>
                </a:solidFill>
                <a:highlight>
                  <a:srgbClr val="FFFF00"/>
                </a:highlight>
                <a:latin typeface="Cascadia Mono" panose="020B0609020000020004" pitchFamily="49" charset="0"/>
              </a:rPr>
              <a:t> Navigation.PushAsync(</a:t>
            </a:r>
            <a:r>
              <a:rPr lang="es-DO" sz="1200" dirty="0">
                <a:solidFill>
                  <a:srgbClr val="0000FF"/>
                </a:solidFill>
                <a:highlight>
                  <a:srgbClr val="FFFF00"/>
                </a:highlight>
                <a:latin typeface="Cascadia Mono" panose="020B0609020000020004" pitchFamily="49" charset="0"/>
              </a:rPr>
              <a:t>new</a:t>
            </a:r>
            <a:r>
              <a:rPr lang="es-DO" sz="1200" dirty="0">
                <a:solidFill>
                  <a:srgbClr val="000000"/>
                </a:solidFill>
                <a:highlight>
                  <a:srgbClr val="FFFF00"/>
                </a:highlight>
                <a:latin typeface="Cascadia Mono" panose="020B0609020000020004" pitchFamily="49" charset="0"/>
              </a:rPr>
              <a:t> </a:t>
            </a:r>
            <a:r>
              <a:rPr lang="es-DO" sz="1200" dirty="0">
                <a:solidFill>
                  <a:srgbClr val="2B91AF"/>
                </a:solidFill>
                <a:highlight>
                  <a:srgbClr val="FFFF00"/>
                </a:highlight>
                <a:latin typeface="Cascadia Mono" panose="020B0609020000020004" pitchFamily="49" charset="0"/>
              </a:rPr>
              <a:t>MainPage</a:t>
            </a:r>
            <a:r>
              <a:rPr lang="es-DO" sz="1200" dirty="0">
                <a:solidFill>
                  <a:srgbClr val="000000"/>
                </a:solidFill>
                <a:highlight>
                  <a:srgbClr val="FFFF00"/>
                </a:highlight>
                <a:latin typeface="Cascadia Mono" panose="020B0609020000020004" pitchFamily="49" charset="0"/>
              </a:rPr>
              <a:t>());</a:t>
            </a:r>
          </a:p>
          <a:p>
            <a:r>
              <a:rPr lang="es-DO" sz="1200" dirty="0">
                <a:solidFill>
                  <a:srgbClr val="000000"/>
                </a:solidFill>
                <a:highlight>
                  <a:srgbClr val="FFFFFF"/>
                </a:highlight>
                <a:latin typeface="Cascadia Mono" panose="020B0609020000020004" pitchFamily="49" charset="0"/>
              </a:rPr>
              <a:t>        }</a:t>
            </a: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private</a:t>
            </a:r>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async</a:t>
            </a:r>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void</a:t>
            </a:r>
            <a:r>
              <a:rPr lang="es-DO" sz="1200" dirty="0">
                <a:solidFill>
                  <a:srgbClr val="000000"/>
                </a:solidFill>
                <a:highlight>
                  <a:srgbClr val="FFFFFF"/>
                </a:highlight>
                <a:latin typeface="Cascadia Mono" panose="020B0609020000020004" pitchFamily="49" charset="0"/>
              </a:rPr>
              <a:t> </a:t>
            </a:r>
            <a:r>
              <a:rPr lang="es-DO" sz="1200" b="1" dirty="0">
                <a:solidFill>
                  <a:srgbClr val="000000"/>
                </a:solidFill>
                <a:highlight>
                  <a:srgbClr val="FFFFFF"/>
                </a:highlight>
                <a:latin typeface="Cascadia Mono" panose="020B0609020000020004" pitchFamily="49" charset="0"/>
              </a:rPr>
              <a:t>AbrirOrdenarNumeros</a:t>
            </a:r>
            <a:r>
              <a:rPr lang="es-DO" sz="1200" dirty="0">
                <a:solidFill>
                  <a:srgbClr val="000000"/>
                </a:solidFill>
                <a:highlight>
                  <a:srgbClr val="FFFFFF"/>
                </a:highlight>
                <a:latin typeface="Cascadia Mono" panose="020B0609020000020004" pitchFamily="49" charset="0"/>
              </a:rPr>
              <a:t>(</a:t>
            </a:r>
            <a:r>
              <a:rPr lang="es-DO" sz="1200" dirty="0">
                <a:solidFill>
                  <a:srgbClr val="0000FF"/>
                </a:solidFill>
                <a:highlight>
                  <a:srgbClr val="FFFFFF"/>
                </a:highlight>
                <a:latin typeface="Cascadia Mono" panose="020B0609020000020004" pitchFamily="49" charset="0"/>
              </a:rPr>
              <a:t>object</a:t>
            </a:r>
            <a:r>
              <a:rPr lang="es-DO" sz="1200" dirty="0">
                <a:solidFill>
                  <a:srgbClr val="000000"/>
                </a:solidFill>
                <a:highlight>
                  <a:srgbClr val="FFFFFF"/>
                </a:highlight>
                <a:latin typeface="Cascadia Mono" panose="020B0609020000020004" pitchFamily="49" charset="0"/>
              </a:rPr>
              <a:t> sender, System.</a:t>
            </a:r>
            <a:r>
              <a:rPr lang="es-DO" sz="1200" dirty="0">
                <a:solidFill>
                  <a:srgbClr val="2B91AF"/>
                </a:solidFill>
                <a:highlight>
                  <a:srgbClr val="FFFFFF"/>
                </a:highlight>
                <a:latin typeface="Cascadia Mono" panose="020B0609020000020004" pitchFamily="49" charset="0"/>
              </a:rPr>
              <a:t>EventArgs</a:t>
            </a:r>
            <a:r>
              <a:rPr lang="es-DO" sz="1200" dirty="0">
                <a:solidFill>
                  <a:srgbClr val="000000"/>
                </a:solidFill>
                <a:highlight>
                  <a:srgbClr val="FFFFFF"/>
                </a:highlight>
                <a:latin typeface="Cascadia Mono" panose="020B0609020000020004" pitchFamily="49" charset="0"/>
              </a:rPr>
              <a:t> e)</a:t>
            </a:r>
          </a:p>
          <a:p>
            <a:r>
              <a:rPr lang="es-DO" sz="1200" dirty="0">
                <a:solidFill>
                  <a:srgbClr val="000000"/>
                </a:solidFill>
                <a:highlight>
                  <a:srgbClr val="FFFFFF"/>
                </a:highlight>
                <a:latin typeface="Cascadia Mono" panose="020B0609020000020004" pitchFamily="49" charset="0"/>
              </a:rPr>
              <a:t>        {</a:t>
            </a: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00"/>
                </a:highlight>
                <a:latin typeface="Cascadia Mono" panose="020B0609020000020004" pitchFamily="49" charset="0"/>
              </a:rPr>
              <a:t>await</a:t>
            </a:r>
            <a:r>
              <a:rPr lang="es-DO" sz="1200" dirty="0">
                <a:solidFill>
                  <a:srgbClr val="000000"/>
                </a:solidFill>
                <a:highlight>
                  <a:srgbClr val="FFFF00"/>
                </a:highlight>
                <a:latin typeface="Cascadia Mono" panose="020B0609020000020004" pitchFamily="49" charset="0"/>
              </a:rPr>
              <a:t> Navigation.PushAsync(</a:t>
            </a:r>
            <a:r>
              <a:rPr lang="es-DO" sz="1200" dirty="0">
                <a:solidFill>
                  <a:srgbClr val="0000FF"/>
                </a:solidFill>
                <a:highlight>
                  <a:srgbClr val="FFFF00"/>
                </a:highlight>
                <a:latin typeface="Cascadia Mono" panose="020B0609020000020004" pitchFamily="49" charset="0"/>
              </a:rPr>
              <a:t>new</a:t>
            </a:r>
            <a:r>
              <a:rPr lang="es-DO" sz="1200" dirty="0">
                <a:solidFill>
                  <a:srgbClr val="000000"/>
                </a:solidFill>
                <a:highlight>
                  <a:srgbClr val="FFFF00"/>
                </a:highlight>
                <a:latin typeface="Cascadia Mono" panose="020B0609020000020004" pitchFamily="49" charset="0"/>
              </a:rPr>
              <a:t> </a:t>
            </a:r>
            <a:r>
              <a:rPr lang="es-DO" sz="1200" dirty="0">
                <a:solidFill>
                  <a:srgbClr val="2B91AF"/>
                </a:solidFill>
                <a:highlight>
                  <a:srgbClr val="FFFF00"/>
                </a:highlight>
                <a:latin typeface="Cascadia Mono" panose="020B0609020000020004" pitchFamily="49" charset="0"/>
              </a:rPr>
              <a:t>OrdenarPage</a:t>
            </a:r>
            <a:r>
              <a:rPr lang="es-DO" sz="1200" dirty="0">
                <a:solidFill>
                  <a:srgbClr val="000000"/>
                </a:solidFill>
                <a:highlight>
                  <a:srgbClr val="FFFF00"/>
                </a:highlight>
                <a:latin typeface="Cascadia Mono" panose="020B0609020000020004" pitchFamily="49" charset="0"/>
              </a:rPr>
              <a:t>());</a:t>
            </a:r>
          </a:p>
          <a:p>
            <a:r>
              <a:rPr lang="es-DO" sz="1200" dirty="0">
                <a:solidFill>
                  <a:srgbClr val="000000"/>
                </a:solidFill>
                <a:highlight>
                  <a:srgbClr val="FFFFFF"/>
                </a:highlight>
                <a:latin typeface="Cascadia Mono" panose="020B0609020000020004" pitchFamily="49" charset="0"/>
              </a:rPr>
              <a:t>        }</a:t>
            </a:r>
          </a:p>
          <a:p>
            <a:r>
              <a:rPr lang="es-DO" sz="1200" dirty="0">
                <a:solidFill>
                  <a:srgbClr val="000000"/>
                </a:solidFill>
                <a:highlight>
                  <a:srgbClr val="FFFFFF"/>
                </a:highlight>
                <a:latin typeface="Cascadia Mono" panose="020B0609020000020004" pitchFamily="49" charset="0"/>
              </a:rPr>
              <a:t>    }</a:t>
            </a:r>
          </a:p>
          <a:p>
            <a:r>
              <a:rPr lang="es-DO" sz="1200" dirty="0">
                <a:solidFill>
                  <a:srgbClr val="000000"/>
                </a:solidFill>
                <a:highlight>
                  <a:srgbClr val="FFFFFF"/>
                </a:highlight>
                <a:latin typeface="Cascadia Mono" panose="020B0609020000020004" pitchFamily="49" charset="0"/>
              </a:rPr>
              <a:t>}</a:t>
            </a:r>
            <a:endParaRPr lang="es-DO" sz="1200" dirty="0"/>
          </a:p>
        </p:txBody>
      </p:sp>
      <p:pic>
        <p:nvPicPr>
          <p:cNvPr id="5" name="Imagen 4">
            <a:extLst>
              <a:ext uri="{FF2B5EF4-FFF2-40B4-BE49-F238E27FC236}">
                <a16:creationId xmlns:a16="http://schemas.microsoft.com/office/drawing/2014/main" id="{75074ACD-6D3C-4768-ACE4-0531D9A27DDF}"/>
              </a:ext>
            </a:extLst>
          </p:cNvPr>
          <p:cNvPicPr>
            <a:picLocks noChangeAspect="1"/>
          </p:cNvPicPr>
          <p:nvPr/>
        </p:nvPicPr>
        <p:blipFill>
          <a:blip r:embed="rId2"/>
          <a:stretch>
            <a:fillRect/>
          </a:stretch>
        </p:blipFill>
        <p:spPr>
          <a:xfrm>
            <a:off x="8971183" y="0"/>
            <a:ext cx="2810914" cy="6858000"/>
          </a:xfrm>
          <a:prstGeom prst="rect">
            <a:avLst/>
          </a:prstGeom>
        </p:spPr>
      </p:pic>
      <p:sp>
        <p:nvSpPr>
          <p:cNvPr id="6" name="CuadroTexto 5">
            <a:extLst>
              <a:ext uri="{FF2B5EF4-FFF2-40B4-BE49-F238E27FC236}">
                <a16:creationId xmlns:a16="http://schemas.microsoft.com/office/drawing/2014/main" id="{E244F4C6-05CF-4AAB-BAB7-8C1F97E77F4F}"/>
              </a:ext>
            </a:extLst>
          </p:cNvPr>
          <p:cNvSpPr txBox="1"/>
          <p:nvPr/>
        </p:nvSpPr>
        <p:spPr>
          <a:xfrm>
            <a:off x="630621" y="73573"/>
            <a:ext cx="6032938" cy="584775"/>
          </a:xfrm>
          <a:prstGeom prst="rect">
            <a:avLst/>
          </a:prstGeom>
          <a:noFill/>
        </p:spPr>
        <p:txBody>
          <a:bodyPr wrap="square" rtlCol="0">
            <a:spAutoFit/>
          </a:bodyPr>
          <a:lstStyle/>
          <a:p>
            <a:r>
              <a:rPr lang="es-ES" sz="3200" b="1" dirty="0">
                <a:highlight>
                  <a:srgbClr val="FFFF00"/>
                </a:highlight>
              </a:rPr>
              <a:t>Codigo MainPage.xaml.cs</a:t>
            </a:r>
            <a:endParaRPr lang="es-DO" sz="3200" b="1" dirty="0">
              <a:highlight>
                <a:srgbClr val="FFFF00"/>
              </a:highlight>
            </a:endParaRPr>
          </a:p>
        </p:txBody>
      </p:sp>
      <p:sp>
        <p:nvSpPr>
          <p:cNvPr id="8" name="CuadroTexto 7">
            <a:extLst>
              <a:ext uri="{FF2B5EF4-FFF2-40B4-BE49-F238E27FC236}">
                <a16:creationId xmlns:a16="http://schemas.microsoft.com/office/drawing/2014/main" id="{17C52CA8-E506-4D31-A8F6-4F0DA8E0173B}"/>
              </a:ext>
            </a:extLst>
          </p:cNvPr>
          <p:cNvSpPr txBox="1"/>
          <p:nvPr/>
        </p:nvSpPr>
        <p:spPr>
          <a:xfrm>
            <a:off x="5711592" y="175122"/>
            <a:ext cx="3065930" cy="3139321"/>
          </a:xfrm>
          <a:prstGeom prst="rect">
            <a:avLst/>
          </a:prstGeom>
          <a:noFill/>
        </p:spPr>
        <p:txBody>
          <a:bodyPr wrap="square">
            <a:spAutoFit/>
          </a:bodyPr>
          <a:lstStyle/>
          <a:p>
            <a:pPr algn="ctr"/>
            <a:r>
              <a:rPr lang="es-ES" b="1" dirty="0">
                <a:highlight>
                  <a:srgbClr val="00FF00"/>
                </a:highlight>
              </a:rPr>
              <a:t>En la Página </a:t>
            </a:r>
            <a:r>
              <a:rPr lang="es-ES" b="1" dirty="0">
                <a:highlight>
                  <a:srgbClr val="FFFF00"/>
                </a:highlight>
              </a:rPr>
              <a:t>MainPage.xaml.cs</a:t>
            </a:r>
            <a:r>
              <a:rPr lang="es-ES" b="1" dirty="0">
                <a:highlight>
                  <a:srgbClr val="00FF00"/>
                </a:highlight>
              </a:rPr>
              <a:t>, busca los eventos de los botones en el código C#. O ya sabes como lo puedes crear con el evento Clicked. Simplemente pega el siguiente código tal cual está. La parte completa si no los creaste, o si lo creaste con el evento clicked o solo la parte amarilla.</a:t>
            </a:r>
            <a:endParaRPr lang="es-DO" b="1" dirty="0">
              <a:highlight>
                <a:srgbClr val="00FF00"/>
              </a:highlight>
            </a:endParaRPr>
          </a:p>
        </p:txBody>
      </p:sp>
      <p:cxnSp>
        <p:nvCxnSpPr>
          <p:cNvPr id="10" name="Conector recto de flecha 9">
            <a:extLst>
              <a:ext uri="{FF2B5EF4-FFF2-40B4-BE49-F238E27FC236}">
                <a16:creationId xmlns:a16="http://schemas.microsoft.com/office/drawing/2014/main" id="{68AC2C4A-9FEE-4608-A6E6-D71EAA7A7408}"/>
              </a:ext>
            </a:extLst>
          </p:cNvPr>
          <p:cNvCxnSpPr>
            <a:cxnSpLocks/>
          </p:cNvCxnSpPr>
          <p:nvPr/>
        </p:nvCxnSpPr>
        <p:spPr>
          <a:xfrm flipV="1">
            <a:off x="5517931" y="3429000"/>
            <a:ext cx="4266149" cy="140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4810FDAB-B6E8-437C-B5DB-FDFD53816151}"/>
              </a:ext>
            </a:extLst>
          </p:cNvPr>
          <p:cNvCxnSpPr>
            <a:cxnSpLocks/>
          </p:cNvCxnSpPr>
          <p:nvPr/>
        </p:nvCxnSpPr>
        <p:spPr>
          <a:xfrm flipV="1">
            <a:off x="5719937" y="4834760"/>
            <a:ext cx="4064143" cy="977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24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342BE1-B906-4EFE-B629-042FAD0F03FE}"/>
              </a:ext>
            </a:extLst>
          </p:cNvPr>
          <p:cNvSpPr txBox="1"/>
          <p:nvPr/>
        </p:nvSpPr>
        <p:spPr>
          <a:xfrm>
            <a:off x="483476" y="2089464"/>
            <a:ext cx="11225048" cy="3808735"/>
          </a:xfrm>
          <a:prstGeom prst="rect">
            <a:avLst/>
          </a:prstGeom>
          <a:noFill/>
        </p:spPr>
        <p:txBody>
          <a:bodyPr wrap="square">
            <a:spAutoFit/>
          </a:bodyPr>
          <a:lstStyle/>
          <a:p>
            <a:r>
              <a:rPr lang="es-DO" sz="1050" dirty="0">
                <a:solidFill>
                  <a:srgbClr val="0000FF"/>
                </a:solidFill>
                <a:highlight>
                  <a:srgbClr val="FFFFFF"/>
                </a:highlight>
                <a:latin typeface="Cascadia Mono" panose="020B0609020000020004" pitchFamily="49" charset="0"/>
              </a:rPr>
              <a:t>&lt;?xml version="1.0" encoding="utf-8" ?&gt;</a:t>
            </a:r>
            <a:endParaRPr lang="es-DO" sz="1050" dirty="0">
              <a:solidFill>
                <a:srgbClr val="000000"/>
              </a:solidFill>
              <a:highlight>
                <a:srgbClr val="FFFFFF"/>
              </a:highlight>
              <a:latin typeface="Cascadia Mono" panose="020B0609020000020004" pitchFamily="49" charset="0"/>
            </a:endParaRPr>
          </a:p>
          <a:p>
            <a:r>
              <a:rPr lang="fr-FR" sz="1050" dirty="0">
                <a:solidFill>
                  <a:srgbClr val="0000FF"/>
                </a:solidFill>
                <a:highlight>
                  <a:srgbClr val="FFFFFF"/>
                </a:highlight>
                <a:latin typeface="Cascadia Mono" panose="020B0609020000020004" pitchFamily="49" charset="0"/>
              </a:rPr>
              <a:t>&lt;</a:t>
            </a:r>
            <a:r>
              <a:rPr lang="fr-FR" sz="1050" dirty="0">
                <a:solidFill>
                  <a:srgbClr val="A31515"/>
                </a:solidFill>
                <a:highlight>
                  <a:srgbClr val="FFFFFF"/>
                </a:highlight>
                <a:latin typeface="Cascadia Mono" panose="020B0609020000020004" pitchFamily="49" charset="0"/>
              </a:rPr>
              <a:t>ContentPage</a:t>
            </a:r>
            <a:r>
              <a:rPr lang="fr-FR" sz="1050" dirty="0">
                <a:solidFill>
                  <a:srgbClr val="FF0000"/>
                </a:solidFill>
                <a:highlight>
                  <a:srgbClr val="FFFFFF"/>
                </a:highlight>
                <a:latin typeface="Cascadia Mono" panose="020B0609020000020004" pitchFamily="49" charset="0"/>
              </a:rPr>
              <a:t> xmlns</a:t>
            </a:r>
            <a:r>
              <a:rPr lang="fr-FR" sz="1050" dirty="0">
                <a:solidFill>
                  <a:srgbClr val="0000FF"/>
                </a:solidFill>
                <a:highlight>
                  <a:srgbClr val="FFFFFF"/>
                </a:highlight>
                <a:latin typeface="Cascadia Mono" panose="020B0609020000020004" pitchFamily="49" charset="0"/>
              </a:rPr>
              <a:t>="http://xamarin.com/schemas/2014/forms"</a:t>
            </a:r>
            <a:endParaRPr lang="fr-FR"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xmlns</a:t>
            </a:r>
            <a:r>
              <a:rPr lang="es-DO" sz="1050" dirty="0">
                <a:solidFill>
                  <a:srgbClr val="0000FF"/>
                </a:solidFill>
                <a:highlight>
                  <a:srgbClr val="FFFFFF"/>
                </a:highlight>
                <a:latin typeface="Cascadia Mono" panose="020B0609020000020004" pitchFamily="49" charset="0"/>
              </a:rPr>
              <a:t>:</a:t>
            </a:r>
            <a:r>
              <a:rPr lang="es-DO" sz="1050" dirty="0">
                <a:solidFill>
                  <a:srgbClr val="FF0000"/>
                </a:solidFill>
                <a:highlight>
                  <a:srgbClr val="FFFFFF"/>
                </a:highlight>
                <a:latin typeface="Cascadia Mono" panose="020B0609020000020004" pitchFamily="49" charset="0"/>
              </a:rPr>
              <a:t>x</a:t>
            </a:r>
            <a:r>
              <a:rPr lang="es-DO" sz="1050" dirty="0">
                <a:solidFill>
                  <a:srgbClr val="0000FF"/>
                </a:solidFill>
                <a:highlight>
                  <a:srgbClr val="FFFFFF"/>
                </a:highlight>
                <a:latin typeface="Cascadia Mono" panose="020B0609020000020004" pitchFamily="49" charset="0"/>
              </a:rPr>
              <a:t>="http://schemas.microsoft.com/winfx/2009/xaml"</a:t>
            </a:r>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x</a:t>
            </a:r>
            <a:r>
              <a:rPr lang="es-DO" sz="1050" dirty="0">
                <a:solidFill>
                  <a:srgbClr val="0000FF"/>
                </a:solidFill>
                <a:highlight>
                  <a:srgbClr val="FFFFFF"/>
                </a:highlight>
                <a:latin typeface="Cascadia Mono" panose="020B0609020000020004" pitchFamily="49" charset="0"/>
              </a:rPr>
              <a:t>:</a:t>
            </a:r>
            <a:r>
              <a:rPr lang="es-DO" sz="1050" dirty="0">
                <a:solidFill>
                  <a:srgbClr val="FF0000"/>
                </a:solidFill>
                <a:highlight>
                  <a:srgbClr val="FFFFFF"/>
                </a:highlight>
                <a:latin typeface="Cascadia Mono" panose="020B0609020000020004" pitchFamily="49" charset="0"/>
              </a:rPr>
              <a:t>Class</a:t>
            </a:r>
            <a:r>
              <a:rPr lang="es-DO" sz="1050" dirty="0">
                <a:solidFill>
                  <a:srgbClr val="0000FF"/>
                </a:solidFill>
                <a:highlight>
                  <a:srgbClr val="FFFFFF"/>
                </a:highlight>
                <a:latin typeface="Cascadia Mono" panose="020B0609020000020004" pitchFamily="49" charset="0"/>
              </a:rPr>
              <a:t>="App18.Mayor_Sin_Orden"</a:t>
            </a:r>
            <a:endParaRPr lang="es-DO"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FF0000"/>
                </a:solidFill>
                <a:highlight>
                  <a:srgbClr val="FFFFFF"/>
                </a:highlight>
                <a:latin typeface="Cascadia Mono" panose="020B0609020000020004" pitchFamily="49" charset="0"/>
              </a:rPr>
              <a:t> Title</a:t>
            </a:r>
            <a:r>
              <a:rPr lang="es-ES" sz="1050" dirty="0">
                <a:solidFill>
                  <a:srgbClr val="0000FF"/>
                </a:solidFill>
                <a:highlight>
                  <a:srgbClr val="FFFFFF"/>
                </a:highlight>
                <a:latin typeface="Cascadia Mono" panose="020B0609020000020004" pitchFamily="49" charset="0"/>
              </a:rPr>
              <a:t>="Mayor de Tres Números"&gt;</a:t>
            </a:r>
            <a:endParaRPr lang="es-ES"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p>
          <a:p>
            <a:r>
              <a:rPr lang="en-US" sz="1050" dirty="0">
                <a:solidFill>
                  <a:srgbClr val="000000"/>
                </a:solidFill>
                <a:highlight>
                  <a:srgbClr val="FFFF00"/>
                </a:highlight>
                <a:latin typeface="Cascadia Mono" panose="020B0609020000020004" pitchFamily="49" charset="0"/>
              </a:rPr>
              <a:t>    </a:t>
            </a:r>
            <a:r>
              <a:rPr lang="en-US" sz="1050" dirty="0">
                <a:solidFill>
                  <a:srgbClr val="0000FF"/>
                </a:solidFill>
                <a:highlight>
                  <a:srgbClr val="FFFF00"/>
                </a:highlight>
                <a:latin typeface="Cascadia Mono" panose="020B0609020000020004" pitchFamily="49" charset="0"/>
              </a:rPr>
              <a:t>&lt;</a:t>
            </a:r>
            <a:r>
              <a:rPr lang="en-US" sz="1050" dirty="0">
                <a:solidFill>
                  <a:srgbClr val="A31515"/>
                </a:solidFill>
                <a:highlight>
                  <a:srgbClr val="FFFF00"/>
                </a:highlight>
                <a:latin typeface="Cascadia Mono" panose="020B0609020000020004" pitchFamily="49" charset="0"/>
              </a:rPr>
              <a:t>StackLayout</a:t>
            </a:r>
            <a:r>
              <a:rPr lang="en-US" sz="1050" dirty="0">
                <a:solidFill>
                  <a:srgbClr val="FF0000"/>
                </a:solidFill>
                <a:highlight>
                  <a:srgbClr val="FFFF00"/>
                </a:highlight>
                <a:latin typeface="Cascadia Mono" panose="020B0609020000020004" pitchFamily="49" charset="0"/>
              </a:rPr>
              <a:t> Padding</a:t>
            </a:r>
            <a:r>
              <a:rPr lang="en-US" sz="1050" dirty="0">
                <a:solidFill>
                  <a:srgbClr val="0000FF"/>
                </a:solidFill>
                <a:highlight>
                  <a:srgbClr val="FFFF00"/>
                </a:highlight>
                <a:latin typeface="Cascadia Mono" panose="020B0609020000020004" pitchFamily="49" charset="0"/>
              </a:rPr>
              <a:t>="20"</a:t>
            </a:r>
            <a:r>
              <a:rPr lang="en-US" sz="1050" dirty="0">
                <a:solidFill>
                  <a:srgbClr val="FF0000"/>
                </a:solidFill>
                <a:highlight>
                  <a:srgbClr val="FFFF00"/>
                </a:highlight>
                <a:latin typeface="Cascadia Mono" panose="020B0609020000020004" pitchFamily="49" charset="0"/>
              </a:rPr>
              <a:t> Spacing</a:t>
            </a:r>
            <a:r>
              <a:rPr lang="en-US" sz="1050" dirty="0">
                <a:solidFill>
                  <a:srgbClr val="0000FF"/>
                </a:solidFill>
                <a:highlight>
                  <a:srgbClr val="FFFF00"/>
                </a:highlight>
                <a:latin typeface="Cascadia Mono" panose="020B0609020000020004" pitchFamily="49" charset="0"/>
              </a:rPr>
              <a:t>="15"&gt;</a:t>
            </a:r>
            <a:endParaRPr lang="en-US"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fr-FR" sz="1050" dirty="0">
                <a:solidFill>
                  <a:srgbClr val="000000"/>
                </a:solidFill>
                <a:highlight>
                  <a:srgbClr val="FFFF00"/>
                </a:highlight>
                <a:latin typeface="Cascadia Mono" panose="020B0609020000020004" pitchFamily="49" charset="0"/>
              </a:rPr>
              <a:t>        </a:t>
            </a:r>
            <a:r>
              <a:rPr lang="fr-FR" sz="1050" dirty="0">
                <a:solidFill>
                  <a:srgbClr val="0000FF"/>
                </a:solidFill>
                <a:highlight>
                  <a:srgbClr val="FFFF00"/>
                </a:highlight>
                <a:latin typeface="Cascadia Mono" panose="020B0609020000020004" pitchFamily="49" charset="0"/>
              </a:rPr>
              <a:t>&lt;</a:t>
            </a:r>
            <a:r>
              <a:rPr lang="fr-FR" sz="1050" dirty="0">
                <a:solidFill>
                  <a:srgbClr val="A31515"/>
                </a:solidFill>
                <a:highlight>
                  <a:srgbClr val="FFFF00"/>
                </a:highlight>
                <a:latin typeface="Cascadia Mono" panose="020B0609020000020004" pitchFamily="49" charset="0"/>
              </a:rPr>
              <a:t>Image</a:t>
            </a:r>
            <a:r>
              <a:rPr lang="fr-FR" sz="1050" dirty="0">
                <a:solidFill>
                  <a:srgbClr val="FF0000"/>
                </a:solidFill>
                <a:highlight>
                  <a:srgbClr val="FFFF00"/>
                </a:highlight>
                <a:latin typeface="Cascadia Mono" panose="020B0609020000020004" pitchFamily="49" charset="0"/>
              </a:rPr>
              <a:t> Source</a:t>
            </a:r>
            <a:r>
              <a:rPr lang="fr-FR" sz="1050" dirty="0">
                <a:solidFill>
                  <a:srgbClr val="0000FF"/>
                </a:solidFill>
                <a:highlight>
                  <a:srgbClr val="FFFF00"/>
                </a:highlight>
                <a:latin typeface="Cascadia Mono" panose="020B0609020000020004" pitchFamily="49" charset="0"/>
              </a:rPr>
              <a:t>="https://programacionfacil.org/images/cursos/c_sharp/xcurso-c-sharp.jpg.pagespeed.ic.gtJxj0qt_H.webp"/&gt;</a:t>
            </a:r>
            <a:endParaRPr lang="fr-FR"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0000FF"/>
                </a:solidFill>
                <a:highlight>
                  <a:srgbClr val="FFFF00"/>
                </a:highlight>
                <a:latin typeface="Cascadia Mono" panose="020B0609020000020004" pitchFamily="49" charset="0"/>
              </a:rPr>
              <a:t>&lt;</a:t>
            </a:r>
            <a:r>
              <a:rPr lang="es-DO" sz="1050" dirty="0">
                <a:solidFill>
                  <a:srgbClr val="A31515"/>
                </a:solidFill>
                <a:highlight>
                  <a:srgbClr val="FFFF00"/>
                </a:highlight>
                <a:latin typeface="Cascadia Mono" panose="020B0609020000020004" pitchFamily="49" charset="0"/>
              </a:rPr>
              <a:t>Label</a:t>
            </a:r>
            <a:r>
              <a:rPr lang="es-DO" sz="1050" dirty="0">
                <a:solidFill>
                  <a:srgbClr val="FF0000"/>
                </a:solidFill>
                <a:highlight>
                  <a:srgbClr val="FFFF00"/>
                </a:highlight>
                <a:latin typeface="Cascadia Mono" panose="020B0609020000020004" pitchFamily="49" charset="0"/>
              </a:rPr>
              <a:t> Text</a:t>
            </a:r>
            <a:r>
              <a:rPr lang="es-DO" sz="1050" dirty="0">
                <a:solidFill>
                  <a:srgbClr val="0000FF"/>
                </a:solidFill>
                <a:highlight>
                  <a:srgbClr val="FFFF00"/>
                </a:highlight>
                <a:latin typeface="Cascadia Mono" panose="020B0609020000020004" pitchFamily="49" charset="0"/>
              </a:rPr>
              <a:t>="Ingrese tres números:"</a:t>
            </a:r>
            <a:r>
              <a:rPr lang="es-DO" sz="1050" dirty="0">
                <a:solidFill>
                  <a:srgbClr val="FF0000"/>
                </a:solidFill>
                <a:highlight>
                  <a:srgbClr val="FFFF00"/>
                </a:highlight>
                <a:latin typeface="Cascadia Mono" panose="020B0609020000020004" pitchFamily="49" charset="0"/>
              </a:rPr>
              <a:t> FontSize</a:t>
            </a:r>
            <a:r>
              <a:rPr lang="es-DO" sz="1050" dirty="0">
                <a:solidFill>
                  <a:srgbClr val="0000FF"/>
                </a:solidFill>
                <a:highlight>
                  <a:srgbClr val="FFFF00"/>
                </a:highlight>
                <a:latin typeface="Cascadia Mono" panose="020B0609020000020004" pitchFamily="49" charset="0"/>
              </a:rPr>
              <a:t>="Large"</a:t>
            </a:r>
            <a:r>
              <a:rPr lang="es-DO" sz="1050" dirty="0">
                <a:solidFill>
                  <a:srgbClr val="FF0000"/>
                </a:solidFill>
                <a:highlight>
                  <a:srgbClr val="FFFF00"/>
                </a:highlight>
                <a:latin typeface="Cascadia Mono" panose="020B0609020000020004" pitchFamily="49" charset="0"/>
              </a:rPr>
              <a:t> HorizontalOptions</a:t>
            </a:r>
            <a:r>
              <a:rPr lang="es-DO" sz="1050" dirty="0">
                <a:solidFill>
                  <a:srgbClr val="0000FF"/>
                </a:solidFill>
                <a:highlight>
                  <a:srgbClr val="FFFF00"/>
                </a:highlight>
                <a:latin typeface="Cascadia Mono" panose="020B0609020000020004" pitchFamily="49" charset="0"/>
              </a:rPr>
              <a:t>="Center"</a:t>
            </a:r>
            <a:r>
              <a:rPr lang="es-DO" sz="1050" dirty="0">
                <a:solidFill>
                  <a:srgbClr val="FF0000"/>
                </a:solidFill>
                <a:highlight>
                  <a:srgbClr val="FFFF00"/>
                </a:highlight>
                <a:latin typeface="Cascadia Mono" panose="020B0609020000020004" pitchFamily="49" charset="0"/>
              </a:rPr>
              <a:t> FontAttributes</a:t>
            </a:r>
            <a:r>
              <a:rPr lang="es-DO" sz="1050" dirty="0">
                <a:solidFill>
                  <a:srgbClr val="0000FF"/>
                </a:solidFill>
                <a:highlight>
                  <a:srgbClr val="FFFF00"/>
                </a:highlight>
                <a:latin typeface="Cascadia Mono" panose="020B0609020000020004" pitchFamily="49" charset="0"/>
              </a:rPr>
              <a:t>="Bold" /&gt;</a:t>
            </a:r>
            <a:endParaRPr lang="es-DO"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n-US" sz="1050" dirty="0">
                <a:solidFill>
                  <a:srgbClr val="000000"/>
                </a:solidFill>
                <a:highlight>
                  <a:srgbClr val="FFFF00"/>
                </a:highlight>
                <a:latin typeface="Cascadia Mono" panose="020B0609020000020004" pitchFamily="49" charset="0"/>
              </a:rPr>
              <a:t>        </a:t>
            </a:r>
            <a:r>
              <a:rPr lang="en-US" sz="1050" dirty="0">
                <a:solidFill>
                  <a:srgbClr val="0000FF"/>
                </a:solidFill>
                <a:highlight>
                  <a:srgbClr val="FFFF00"/>
                </a:highlight>
                <a:latin typeface="Cascadia Mono" panose="020B0609020000020004" pitchFamily="49" charset="0"/>
              </a:rPr>
              <a:t>&lt;</a:t>
            </a:r>
            <a:r>
              <a:rPr lang="en-US" sz="1050" dirty="0">
                <a:solidFill>
                  <a:srgbClr val="A31515"/>
                </a:solidFill>
                <a:highlight>
                  <a:srgbClr val="FFFF00"/>
                </a:highlight>
                <a:latin typeface="Cascadia Mono" panose="020B0609020000020004" pitchFamily="49" charset="0"/>
              </a:rPr>
              <a:t>Entry</a:t>
            </a:r>
            <a:r>
              <a:rPr lang="en-US" sz="1050" dirty="0">
                <a:solidFill>
                  <a:srgbClr val="FF0000"/>
                </a:solidFill>
                <a:highlight>
                  <a:srgbClr val="FFFF00"/>
                </a:highlight>
                <a:latin typeface="Cascadia Mono" panose="020B0609020000020004" pitchFamily="49" charset="0"/>
              </a:rPr>
              <a:t> x</a:t>
            </a:r>
            <a:r>
              <a:rPr lang="en-US" sz="1050" dirty="0">
                <a:solidFill>
                  <a:srgbClr val="0000FF"/>
                </a:solidFill>
                <a:highlight>
                  <a:srgbClr val="FFFF00"/>
                </a:highlight>
                <a:latin typeface="Cascadia Mono" panose="020B0609020000020004" pitchFamily="49" charset="0"/>
              </a:rPr>
              <a:t>:</a:t>
            </a:r>
            <a:r>
              <a:rPr lang="en-US" sz="1050" dirty="0">
                <a:solidFill>
                  <a:srgbClr val="FF0000"/>
                </a:solidFill>
                <a:highlight>
                  <a:srgbClr val="FFFF00"/>
                </a:highlight>
                <a:latin typeface="Cascadia Mono" panose="020B0609020000020004" pitchFamily="49" charset="0"/>
              </a:rPr>
              <a:t>Name</a:t>
            </a:r>
            <a:r>
              <a:rPr lang="en-US" sz="1050" dirty="0">
                <a:solidFill>
                  <a:srgbClr val="0000FF"/>
                </a:solidFill>
                <a:highlight>
                  <a:srgbClr val="FFFF00"/>
                </a:highlight>
                <a:latin typeface="Cascadia Mono" panose="020B0609020000020004" pitchFamily="49" charset="0"/>
              </a:rPr>
              <a:t>="entryNumero1"</a:t>
            </a:r>
            <a:r>
              <a:rPr lang="en-US" sz="1050" dirty="0">
                <a:solidFill>
                  <a:srgbClr val="FF0000"/>
                </a:solidFill>
                <a:highlight>
                  <a:srgbClr val="FFFF00"/>
                </a:highlight>
                <a:latin typeface="Cascadia Mono" panose="020B0609020000020004" pitchFamily="49" charset="0"/>
              </a:rPr>
              <a:t> Placeholder</a:t>
            </a:r>
            <a:r>
              <a:rPr lang="en-US" sz="1050" dirty="0">
                <a:solidFill>
                  <a:srgbClr val="0000FF"/>
                </a:solidFill>
                <a:highlight>
                  <a:srgbClr val="FFFF00"/>
                </a:highlight>
                <a:latin typeface="Cascadia Mono" panose="020B0609020000020004" pitchFamily="49" charset="0"/>
              </a:rPr>
              <a:t>="Número 1"</a:t>
            </a:r>
            <a:r>
              <a:rPr lang="en-US" sz="1050" dirty="0">
                <a:solidFill>
                  <a:srgbClr val="FF0000"/>
                </a:solidFill>
                <a:highlight>
                  <a:srgbClr val="FFFF00"/>
                </a:highlight>
                <a:latin typeface="Cascadia Mono" panose="020B0609020000020004" pitchFamily="49" charset="0"/>
              </a:rPr>
              <a:t> Keyboard</a:t>
            </a:r>
            <a:r>
              <a:rPr lang="en-US" sz="1050" dirty="0">
                <a:solidFill>
                  <a:srgbClr val="0000FF"/>
                </a:solidFill>
                <a:highlight>
                  <a:srgbClr val="FFFF00"/>
                </a:highlight>
                <a:latin typeface="Cascadia Mono" panose="020B0609020000020004" pitchFamily="49" charset="0"/>
              </a:rPr>
              <a:t>="Numeric"/&gt;</a:t>
            </a:r>
            <a:endParaRPr lang="en-US" sz="1050" dirty="0">
              <a:solidFill>
                <a:srgbClr val="000000"/>
              </a:solidFill>
              <a:highlight>
                <a:srgbClr val="FFFF00"/>
              </a:highlight>
              <a:latin typeface="Cascadia Mono" panose="020B0609020000020004" pitchFamily="49" charset="0"/>
            </a:endParaRPr>
          </a:p>
          <a:p>
            <a:r>
              <a:rPr lang="en-US" sz="1050" dirty="0">
                <a:solidFill>
                  <a:srgbClr val="000000"/>
                </a:solidFill>
                <a:highlight>
                  <a:srgbClr val="FFFF00"/>
                </a:highlight>
                <a:latin typeface="Cascadia Mono" panose="020B0609020000020004" pitchFamily="49" charset="0"/>
              </a:rPr>
              <a:t>        </a:t>
            </a:r>
            <a:r>
              <a:rPr lang="en-US" sz="1050" dirty="0">
                <a:solidFill>
                  <a:srgbClr val="0000FF"/>
                </a:solidFill>
                <a:highlight>
                  <a:srgbClr val="FFFF00"/>
                </a:highlight>
                <a:latin typeface="Cascadia Mono" panose="020B0609020000020004" pitchFamily="49" charset="0"/>
              </a:rPr>
              <a:t>&lt;</a:t>
            </a:r>
            <a:r>
              <a:rPr lang="en-US" sz="1050" dirty="0">
                <a:solidFill>
                  <a:srgbClr val="A31515"/>
                </a:solidFill>
                <a:highlight>
                  <a:srgbClr val="FFFF00"/>
                </a:highlight>
                <a:latin typeface="Cascadia Mono" panose="020B0609020000020004" pitchFamily="49" charset="0"/>
              </a:rPr>
              <a:t>Entry</a:t>
            </a:r>
            <a:r>
              <a:rPr lang="en-US" sz="1050" dirty="0">
                <a:solidFill>
                  <a:srgbClr val="FF0000"/>
                </a:solidFill>
                <a:highlight>
                  <a:srgbClr val="FFFF00"/>
                </a:highlight>
                <a:latin typeface="Cascadia Mono" panose="020B0609020000020004" pitchFamily="49" charset="0"/>
              </a:rPr>
              <a:t> x</a:t>
            </a:r>
            <a:r>
              <a:rPr lang="en-US" sz="1050" dirty="0">
                <a:solidFill>
                  <a:srgbClr val="0000FF"/>
                </a:solidFill>
                <a:highlight>
                  <a:srgbClr val="FFFF00"/>
                </a:highlight>
                <a:latin typeface="Cascadia Mono" panose="020B0609020000020004" pitchFamily="49" charset="0"/>
              </a:rPr>
              <a:t>:</a:t>
            </a:r>
            <a:r>
              <a:rPr lang="en-US" sz="1050" dirty="0">
                <a:solidFill>
                  <a:srgbClr val="FF0000"/>
                </a:solidFill>
                <a:highlight>
                  <a:srgbClr val="FFFF00"/>
                </a:highlight>
                <a:latin typeface="Cascadia Mono" panose="020B0609020000020004" pitchFamily="49" charset="0"/>
              </a:rPr>
              <a:t>Name</a:t>
            </a:r>
            <a:r>
              <a:rPr lang="en-US" sz="1050" dirty="0">
                <a:solidFill>
                  <a:srgbClr val="0000FF"/>
                </a:solidFill>
                <a:highlight>
                  <a:srgbClr val="FFFF00"/>
                </a:highlight>
                <a:latin typeface="Cascadia Mono" panose="020B0609020000020004" pitchFamily="49" charset="0"/>
              </a:rPr>
              <a:t>="entryNumero2"</a:t>
            </a:r>
            <a:r>
              <a:rPr lang="en-US" sz="1050" dirty="0">
                <a:solidFill>
                  <a:srgbClr val="FF0000"/>
                </a:solidFill>
                <a:highlight>
                  <a:srgbClr val="FFFF00"/>
                </a:highlight>
                <a:latin typeface="Cascadia Mono" panose="020B0609020000020004" pitchFamily="49" charset="0"/>
              </a:rPr>
              <a:t> Placeholder</a:t>
            </a:r>
            <a:r>
              <a:rPr lang="en-US" sz="1050" dirty="0">
                <a:solidFill>
                  <a:srgbClr val="0000FF"/>
                </a:solidFill>
                <a:highlight>
                  <a:srgbClr val="FFFF00"/>
                </a:highlight>
                <a:latin typeface="Cascadia Mono" panose="020B0609020000020004" pitchFamily="49" charset="0"/>
              </a:rPr>
              <a:t>="Número 2"</a:t>
            </a:r>
            <a:r>
              <a:rPr lang="en-US" sz="1050" dirty="0">
                <a:solidFill>
                  <a:srgbClr val="FF0000"/>
                </a:solidFill>
                <a:highlight>
                  <a:srgbClr val="FFFF00"/>
                </a:highlight>
                <a:latin typeface="Cascadia Mono" panose="020B0609020000020004" pitchFamily="49" charset="0"/>
              </a:rPr>
              <a:t> Keyboard</a:t>
            </a:r>
            <a:r>
              <a:rPr lang="en-US" sz="1050" dirty="0">
                <a:solidFill>
                  <a:srgbClr val="0000FF"/>
                </a:solidFill>
                <a:highlight>
                  <a:srgbClr val="FFFF00"/>
                </a:highlight>
                <a:latin typeface="Cascadia Mono" panose="020B0609020000020004" pitchFamily="49" charset="0"/>
              </a:rPr>
              <a:t>="Numeric"/&gt;</a:t>
            </a:r>
            <a:endParaRPr lang="en-US" sz="1050" dirty="0">
              <a:solidFill>
                <a:srgbClr val="000000"/>
              </a:solidFill>
              <a:highlight>
                <a:srgbClr val="FFFF00"/>
              </a:highlight>
              <a:latin typeface="Cascadia Mono" panose="020B0609020000020004" pitchFamily="49" charset="0"/>
            </a:endParaRPr>
          </a:p>
          <a:p>
            <a:r>
              <a:rPr lang="en-US" sz="1050" dirty="0">
                <a:solidFill>
                  <a:srgbClr val="000000"/>
                </a:solidFill>
                <a:highlight>
                  <a:srgbClr val="FFFF00"/>
                </a:highlight>
                <a:latin typeface="Cascadia Mono" panose="020B0609020000020004" pitchFamily="49" charset="0"/>
              </a:rPr>
              <a:t>        </a:t>
            </a:r>
            <a:r>
              <a:rPr lang="en-US" sz="1050" dirty="0">
                <a:solidFill>
                  <a:srgbClr val="0000FF"/>
                </a:solidFill>
                <a:highlight>
                  <a:srgbClr val="FFFF00"/>
                </a:highlight>
                <a:latin typeface="Cascadia Mono" panose="020B0609020000020004" pitchFamily="49" charset="0"/>
              </a:rPr>
              <a:t>&lt;</a:t>
            </a:r>
            <a:r>
              <a:rPr lang="en-US" sz="1050" dirty="0">
                <a:solidFill>
                  <a:srgbClr val="A31515"/>
                </a:solidFill>
                <a:highlight>
                  <a:srgbClr val="FFFF00"/>
                </a:highlight>
                <a:latin typeface="Cascadia Mono" panose="020B0609020000020004" pitchFamily="49" charset="0"/>
              </a:rPr>
              <a:t>Entry</a:t>
            </a:r>
            <a:r>
              <a:rPr lang="en-US" sz="1050" dirty="0">
                <a:solidFill>
                  <a:srgbClr val="FF0000"/>
                </a:solidFill>
                <a:highlight>
                  <a:srgbClr val="FFFF00"/>
                </a:highlight>
                <a:latin typeface="Cascadia Mono" panose="020B0609020000020004" pitchFamily="49" charset="0"/>
              </a:rPr>
              <a:t> x</a:t>
            </a:r>
            <a:r>
              <a:rPr lang="en-US" sz="1050" dirty="0">
                <a:solidFill>
                  <a:srgbClr val="0000FF"/>
                </a:solidFill>
                <a:highlight>
                  <a:srgbClr val="FFFF00"/>
                </a:highlight>
                <a:latin typeface="Cascadia Mono" panose="020B0609020000020004" pitchFamily="49" charset="0"/>
              </a:rPr>
              <a:t>:</a:t>
            </a:r>
            <a:r>
              <a:rPr lang="en-US" sz="1050" dirty="0">
                <a:solidFill>
                  <a:srgbClr val="FF0000"/>
                </a:solidFill>
                <a:highlight>
                  <a:srgbClr val="FFFF00"/>
                </a:highlight>
                <a:latin typeface="Cascadia Mono" panose="020B0609020000020004" pitchFamily="49" charset="0"/>
              </a:rPr>
              <a:t>Name</a:t>
            </a:r>
            <a:r>
              <a:rPr lang="en-US" sz="1050" dirty="0">
                <a:solidFill>
                  <a:srgbClr val="0000FF"/>
                </a:solidFill>
                <a:highlight>
                  <a:srgbClr val="FFFF00"/>
                </a:highlight>
                <a:latin typeface="Cascadia Mono" panose="020B0609020000020004" pitchFamily="49" charset="0"/>
              </a:rPr>
              <a:t>="entryNumero3"</a:t>
            </a:r>
            <a:r>
              <a:rPr lang="en-US" sz="1050" dirty="0">
                <a:solidFill>
                  <a:srgbClr val="FF0000"/>
                </a:solidFill>
                <a:highlight>
                  <a:srgbClr val="FFFF00"/>
                </a:highlight>
                <a:latin typeface="Cascadia Mono" panose="020B0609020000020004" pitchFamily="49" charset="0"/>
              </a:rPr>
              <a:t> Placeholder</a:t>
            </a:r>
            <a:r>
              <a:rPr lang="en-US" sz="1050" dirty="0">
                <a:solidFill>
                  <a:srgbClr val="0000FF"/>
                </a:solidFill>
                <a:highlight>
                  <a:srgbClr val="FFFF00"/>
                </a:highlight>
                <a:latin typeface="Cascadia Mono" panose="020B0609020000020004" pitchFamily="49" charset="0"/>
              </a:rPr>
              <a:t>="Número 3"</a:t>
            </a:r>
            <a:r>
              <a:rPr lang="en-US" sz="1050" dirty="0">
                <a:solidFill>
                  <a:srgbClr val="FF0000"/>
                </a:solidFill>
                <a:highlight>
                  <a:srgbClr val="FFFF00"/>
                </a:highlight>
                <a:latin typeface="Cascadia Mono" panose="020B0609020000020004" pitchFamily="49" charset="0"/>
              </a:rPr>
              <a:t> Keyboard</a:t>
            </a:r>
            <a:r>
              <a:rPr lang="en-US" sz="1050" dirty="0">
                <a:solidFill>
                  <a:srgbClr val="0000FF"/>
                </a:solidFill>
                <a:highlight>
                  <a:srgbClr val="FFFF00"/>
                </a:highlight>
                <a:latin typeface="Cascadia Mono" panose="020B0609020000020004" pitchFamily="49" charset="0"/>
              </a:rPr>
              <a:t>="Numeric"/&gt;</a:t>
            </a:r>
            <a:endParaRPr lang="en-US"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0000FF"/>
                </a:solidFill>
                <a:highlight>
                  <a:srgbClr val="FFFF00"/>
                </a:highlight>
                <a:latin typeface="Cascadia Mono" panose="020B0609020000020004" pitchFamily="49" charset="0"/>
              </a:rPr>
              <a:t>&lt;</a:t>
            </a:r>
            <a:r>
              <a:rPr lang="es-DO" sz="1050" dirty="0">
                <a:solidFill>
                  <a:srgbClr val="A31515"/>
                </a:solidFill>
                <a:highlight>
                  <a:srgbClr val="FFFF00"/>
                </a:highlight>
                <a:latin typeface="Cascadia Mono" panose="020B0609020000020004" pitchFamily="49" charset="0"/>
              </a:rPr>
              <a:t>Button</a:t>
            </a:r>
            <a:r>
              <a:rPr lang="es-DO" sz="1050" dirty="0">
                <a:solidFill>
                  <a:srgbClr val="FF0000"/>
                </a:solidFill>
                <a:highlight>
                  <a:srgbClr val="FFFF00"/>
                </a:highlight>
                <a:latin typeface="Cascadia Mono" panose="020B0609020000020004" pitchFamily="49" charset="0"/>
              </a:rPr>
              <a:t> Text</a:t>
            </a:r>
            <a:r>
              <a:rPr lang="es-DO" sz="1050" dirty="0">
                <a:solidFill>
                  <a:srgbClr val="0000FF"/>
                </a:solidFill>
                <a:highlight>
                  <a:srgbClr val="FFFF00"/>
                </a:highlight>
                <a:latin typeface="Cascadia Mono" panose="020B0609020000020004" pitchFamily="49" charset="0"/>
              </a:rPr>
              <a:t>="Calcular Mayor"</a:t>
            </a:r>
            <a:r>
              <a:rPr lang="es-DO" sz="1050" dirty="0">
                <a:solidFill>
                  <a:srgbClr val="FF0000"/>
                </a:solidFill>
                <a:highlight>
                  <a:srgbClr val="FFFF00"/>
                </a:highlight>
                <a:latin typeface="Cascadia Mono" panose="020B0609020000020004" pitchFamily="49" charset="0"/>
              </a:rPr>
              <a:t> Clicked</a:t>
            </a:r>
            <a:r>
              <a:rPr lang="es-DO" sz="1050" dirty="0">
                <a:solidFill>
                  <a:srgbClr val="0000FF"/>
                </a:solidFill>
                <a:highlight>
                  <a:srgbClr val="FFFF00"/>
                </a:highlight>
                <a:latin typeface="Cascadia Mono" panose="020B0609020000020004" pitchFamily="49" charset="0"/>
              </a:rPr>
              <a:t>="CalcularMayor"/&gt;</a:t>
            </a:r>
            <a:endParaRPr lang="es-DO"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n-US" sz="1050" dirty="0">
                <a:solidFill>
                  <a:srgbClr val="000000"/>
                </a:solidFill>
                <a:highlight>
                  <a:srgbClr val="FFFF00"/>
                </a:highlight>
                <a:latin typeface="Cascadia Mono" panose="020B0609020000020004" pitchFamily="49" charset="0"/>
              </a:rPr>
              <a:t>        </a:t>
            </a:r>
            <a:r>
              <a:rPr lang="en-US" sz="1050" dirty="0">
                <a:solidFill>
                  <a:srgbClr val="0000FF"/>
                </a:solidFill>
                <a:highlight>
                  <a:srgbClr val="FFFF00"/>
                </a:highlight>
                <a:latin typeface="Cascadia Mono" panose="020B0609020000020004" pitchFamily="49" charset="0"/>
              </a:rPr>
              <a:t>&lt;</a:t>
            </a:r>
            <a:r>
              <a:rPr lang="en-US" sz="1050" dirty="0">
                <a:solidFill>
                  <a:srgbClr val="A31515"/>
                </a:solidFill>
                <a:highlight>
                  <a:srgbClr val="FFFF00"/>
                </a:highlight>
                <a:latin typeface="Cascadia Mono" panose="020B0609020000020004" pitchFamily="49" charset="0"/>
              </a:rPr>
              <a:t>Label</a:t>
            </a:r>
            <a:r>
              <a:rPr lang="en-US" sz="1050" dirty="0">
                <a:solidFill>
                  <a:srgbClr val="FF0000"/>
                </a:solidFill>
                <a:highlight>
                  <a:srgbClr val="FFFF00"/>
                </a:highlight>
                <a:latin typeface="Cascadia Mono" panose="020B0609020000020004" pitchFamily="49" charset="0"/>
              </a:rPr>
              <a:t> x</a:t>
            </a:r>
            <a:r>
              <a:rPr lang="en-US" sz="1050" dirty="0">
                <a:solidFill>
                  <a:srgbClr val="0000FF"/>
                </a:solidFill>
                <a:highlight>
                  <a:srgbClr val="FFFF00"/>
                </a:highlight>
                <a:latin typeface="Cascadia Mono" panose="020B0609020000020004" pitchFamily="49" charset="0"/>
              </a:rPr>
              <a:t>:</a:t>
            </a:r>
            <a:r>
              <a:rPr lang="en-US" sz="1050" dirty="0">
                <a:solidFill>
                  <a:srgbClr val="FF0000"/>
                </a:solidFill>
                <a:highlight>
                  <a:srgbClr val="FFFF00"/>
                </a:highlight>
                <a:latin typeface="Cascadia Mono" panose="020B0609020000020004" pitchFamily="49" charset="0"/>
              </a:rPr>
              <a:t>Name</a:t>
            </a:r>
            <a:r>
              <a:rPr lang="en-US" sz="1050" dirty="0">
                <a:solidFill>
                  <a:srgbClr val="0000FF"/>
                </a:solidFill>
                <a:highlight>
                  <a:srgbClr val="FFFF00"/>
                </a:highlight>
                <a:latin typeface="Cascadia Mono" panose="020B0609020000020004" pitchFamily="49" charset="0"/>
              </a:rPr>
              <a:t>="lblResultado"</a:t>
            </a:r>
            <a:r>
              <a:rPr lang="en-US" sz="1050" dirty="0">
                <a:solidFill>
                  <a:srgbClr val="FF0000"/>
                </a:solidFill>
                <a:highlight>
                  <a:srgbClr val="FFFF00"/>
                </a:highlight>
                <a:latin typeface="Cascadia Mono" panose="020B0609020000020004" pitchFamily="49" charset="0"/>
              </a:rPr>
              <a:t> FontSize</a:t>
            </a:r>
            <a:r>
              <a:rPr lang="en-US" sz="1050" dirty="0">
                <a:solidFill>
                  <a:srgbClr val="0000FF"/>
                </a:solidFill>
                <a:highlight>
                  <a:srgbClr val="FFFF00"/>
                </a:highlight>
                <a:latin typeface="Cascadia Mono" panose="020B0609020000020004" pitchFamily="49" charset="0"/>
              </a:rPr>
              <a:t>="Large"</a:t>
            </a:r>
            <a:r>
              <a:rPr lang="en-US" sz="1050" dirty="0">
                <a:solidFill>
                  <a:srgbClr val="FF0000"/>
                </a:solidFill>
                <a:highlight>
                  <a:srgbClr val="FFFF00"/>
                </a:highlight>
                <a:latin typeface="Cascadia Mono" panose="020B0609020000020004" pitchFamily="49" charset="0"/>
              </a:rPr>
              <a:t> TextColor</a:t>
            </a:r>
            <a:r>
              <a:rPr lang="en-US" sz="1050" dirty="0">
                <a:solidFill>
                  <a:srgbClr val="0000FF"/>
                </a:solidFill>
                <a:highlight>
                  <a:srgbClr val="FFFF00"/>
                </a:highlight>
                <a:latin typeface="Cascadia Mono" panose="020B0609020000020004" pitchFamily="49" charset="0"/>
              </a:rPr>
              <a:t>="Green"</a:t>
            </a:r>
            <a:r>
              <a:rPr lang="en-US" sz="1050" dirty="0">
                <a:solidFill>
                  <a:srgbClr val="FF0000"/>
                </a:solidFill>
                <a:highlight>
                  <a:srgbClr val="FFFF00"/>
                </a:highlight>
                <a:latin typeface="Cascadia Mono" panose="020B0609020000020004" pitchFamily="49" charset="0"/>
              </a:rPr>
              <a:t> HorizontalOptions</a:t>
            </a:r>
            <a:r>
              <a:rPr lang="en-US" sz="1050" dirty="0">
                <a:solidFill>
                  <a:srgbClr val="0000FF"/>
                </a:solidFill>
                <a:highlight>
                  <a:srgbClr val="FFFF00"/>
                </a:highlight>
                <a:latin typeface="Cascadia Mono" panose="020B0609020000020004" pitchFamily="49" charset="0"/>
              </a:rPr>
              <a:t>="Center"/&gt;</a:t>
            </a:r>
            <a:endParaRPr lang="en-US"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00"/>
              </a:highlight>
              <a:latin typeface="Cascadia Mono" panose="020B0609020000020004" pitchFamily="49" charset="0"/>
            </a:endParaRPr>
          </a:p>
          <a:p>
            <a:r>
              <a:rPr lang="es-DO" sz="1050" dirty="0">
                <a:solidFill>
                  <a:srgbClr val="000000"/>
                </a:solidFill>
                <a:highlight>
                  <a:srgbClr val="FFFF00"/>
                </a:highlight>
                <a:latin typeface="Cascadia Mono" panose="020B0609020000020004" pitchFamily="49" charset="0"/>
              </a:rPr>
              <a:t>    </a:t>
            </a:r>
            <a:r>
              <a:rPr lang="es-DO" sz="1050" dirty="0">
                <a:solidFill>
                  <a:srgbClr val="0000FF"/>
                </a:solidFill>
                <a:highlight>
                  <a:srgbClr val="FFFF00"/>
                </a:highlight>
                <a:latin typeface="Cascadia Mono" panose="020B0609020000020004" pitchFamily="49" charset="0"/>
              </a:rPr>
              <a:t>&lt;/</a:t>
            </a:r>
            <a:r>
              <a:rPr lang="es-DO" sz="1050" dirty="0">
                <a:solidFill>
                  <a:srgbClr val="A31515"/>
                </a:solidFill>
                <a:highlight>
                  <a:srgbClr val="FFFF00"/>
                </a:highlight>
                <a:latin typeface="Cascadia Mono" panose="020B0609020000020004" pitchFamily="49" charset="0"/>
              </a:rPr>
              <a:t>StackLayout</a:t>
            </a:r>
            <a:r>
              <a:rPr lang="es-DO" sz="1050" dirty="0">
                <a:solidFill>
                  <a:srgbClr val="0000FF"/>
                </a:solidFill>
                <a:highlight>
                  <a:srgbClr val="FFFF00"/>
                </a:highlight>
                <a:latin typeface="Cascadia Mono" panose="020B0609020000020004" pitchFamily="49" charset="0"/>
              </a:rPr>
              <a:t>&gt;</a:t>
            </a:r>
            <a:endParaRPr lang="es-DO" sz="1050" dirty="0">
              <a:solidFill>
                <a:srgbClr val="000000"/>
              </a:solidFill>
              <a:highlight>
                <a:srgbClr val="FFFF00"/>
              </a:highlight>
              <a:latin typeface="Cascadia Mono" panose="020B0609020000020004" pitchFamily="49" charset="0"/>
            </a:endParaRPr>
          </a:p>
          <a:p>
            <a:endParaRPr lang="es-DO" sz="1050" dirty="0">
              <a:solidFill>
                <a:srgbClr val="000000"/>
              </a:solidFill>
              <a:highlight>
                <a:srgbClr val="FFFFFF"/>
              </a:highlight>
              <a:latin typeface="Cascadia Mono" panose="020B0609020000020004" pitchFamily="49" charset="0"/>
            </a:endParaRPr>
          </a:p>
          <a:p>
            <a:r>
              <a:rPr lang="es-DO" sz="1050" dirty="0">
                <a:solidFill>
                  <a:srgbClr val="0000FF"/>
                </a:solidFill>
                <a:highlight>
                  <a:srgbClr val="FFFFFF"/>
                </a:highlight>
                <a:latin typeface="Cascadia Mono" panose="020B0609020000020004" pitchFamily="49" charset="0"/>
              </a:rPr>
              <a:t>&lt;/</a:t>
            </a:r>
            <a:r>
              <a:rPr lang="es-DO" sz="1050" dirty="0">
                <a:solidFill>
                  <a:srgbClr val="A31515"/>
                </a:solidFill>
                <a:highlight>
                  <a:srgbClr val="FFFFFF"/>
                </a:highlight>
                <a:latin typeface="Cascadia Mono" panose="020B0609020000020004" pitchFamily="49" charset="0"/>
              </a:rPr>
              <a:t>ContentPage</a:t>
            </a:r>
            <a:r>
              <a:rPr lang="es-DO" sz="1050" dirty="0">
                <a:solidFill>
                  <a:srgbClr val="0000FF"/>
                </a:solidFill>
                <a:highlight>
                  <a:srgbClr val="FFFFFF"/>
                </a:highlight>
                <a:latin typeface="Cascadia Mono" panose="020B0609020000020004" pitchFamily="49" charset="0"/>
              </a:rPr>
              <a:t>&gt;</a:t>
            </a:r>
            <a:endParaRPr lang="es-DO" sz="1050" dirty="0">
              <a:solidFill>
                <a:srgbClr val="000000"/>
              </a:solidFill>
              <a:highlight>
                <a:srgbClr val="FFFFFF"/>
              </a:highlight>
              <a:latin typeface="Cascadia Mono" panose="020B0609020000020004" pitchFamily="49" charset="0"/>
            </a:endParaRPr>
          </a:p>
        </p:txBody>
      </p:sp>
      <p:sp>
        <p:nvSpPr>
          <p:cNvPr id="4" name="CuadroTexto 3">
            <a:extLst>
              <a:ext uri="{FF2B5EF4-FFF2-40B4-BE49-F238E27FC236}">
                <a16:creationId xmlns:a16="http://schemas.microsoft.com/office/drawing/2014/main" id="{206F736B-989B-4687-8B5F-935BF09AB098}"/>
              </a:ext>
            </a:extLst>
          </p:cNvPr>
          <p:cNvSpPr txBox="1"/>
          <p:nvPr/>
        </p:nvSpPr>
        <p:spPr>
          <a:xfrm>
            <a:off x="283779" y="332033"/>
            <a:ext cx="5812221" cy="584775"/>
          </a:xfrm>
          <a:prstGeom prst="rect">
            <a:avLst/>
          </a:prstGeom>
          <a:noFill/>
        </p:spPr>
        <p:txBody>
          <a:bodyPr wrap="square" rtlCol="0">
            <a:spAutoFit/>
          </a:bodyPr>
          <a:lstStyle/>
          <a:p>
            <a:r>
              <a:rPr lang="es-ES" sz="3200" b="1" dirty="0">
                <a:highlight>
                  <a:srgbClr val="FFFF00"/>
                </a:highlight>
              </a:rPr>
              <a:t>Codigo Mayor_Sin_Orden.XAML</a:t>
            </a:r>
            <a:endParaRPr lang="es-DO" sz="3200" b="1" dirty="0">
              <a:highlight>
                <a:srgbClr val="FFFF00"/>
              </a:highlight>
            </a:endParaRPr>
          </a:p>
        </p:txBody>
      </p:sp>
      <p:sp>
        <p:nvSpPr>
          <p:cNvPr id="5" name="CuadroTexto 4">
            <a:extLst>
              <a:ext uri="{FF2B5EF4-FFF2-40B4-BE49-F238E27FC236}">
                <a16:creationId xmlns:a16="http://schemas.microsoft.com/office/drawing/2014/main" id="{5E4E946E-8875-4603-9C78-3D61D88A3258}"/>
              </a:ext>
            </a:extLst>
          </p:cNvPr>
          <p:cNvSpPr txBox="1"/>
          <p:nvPr/>
        </p:nvSpPr>
        <p:spPr>
          <a:xfrm>
            <a:off x="7493876" y="252248"/>
            <a:ext cx="4414345" cy="2031325"/>
          </a:xfrm>
          <a:prstGeom prst="rect">
            <a:avLst/>
          </a:prstGeom>
          <a:noFill/>
        </p:spPr>
        <p:txBody>
          <a:bodyPr wrap="square" rtlCol="0">
            <a:spAutoFit/>
          </a:bodyPr>
          <a:lstStyle/>
          <a:p>
            <a:pPr algn="ctr"/>
            <a:r>
              <a:rPr lang="es-ES" b="1" i="0" dirty="0">
                <a:effectLst/>
                <a:highlight>
                  <a:srgbClr val="00FF00"/>
                </a:highlight>
                <a:latin typeface="Inter"/>
              </a:rPr>
              <a:t>Copia este código en la Pantalla Mayor_Sin_Orden. Si no la creaste anteriormente, Para crearla, sigue estos pasos: haz clic derecho en el proyecto de C#, selecciona 'Agregar', luego 'Nuevo elemento', elige 'Página de contenido (XAML)' y nómbrala Mayor_Sin_Orden '</a:t>
            </a:r>
            <a:endParaRPr lang="es-DO" b="1" dirty="0">
              <a:highlight>
                <a:srgbClr val="00FF00"/>
              </a:highlight>
            </a:endParaRPr>
          </a:p>
        </p:txBody>
      </p:sp>
    </p:spTree>
    <p:extLst>
      <p:ext uri="{BB962C8B-B14F-4D97-AF65-F5344CB8AC3E}">
        <p14:creationId xmlns:p14="http://schemas.microsoft.com/office/powerpoint/2010/main" val="1807406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342BE1-B906-4EFE-B629-042FAD0F03FE}"/>
              </a:ext>
            </a:extLst>
          </p:cNvPr>
          <p:cNvSpPr txBox="1"/>
          <p:nvPr/>
        </p:nvSpPr>
        <p:spPr>
          <a:xfrm>
            <a:off x="483476" y="910596"/>
            <a:ext cx="11225048" cy="5770811"/>
          </a:xfrm>
          <a:prstGeom prst="rect">
            <a:avLst/>
          </a:prstGeom>
          <a:noFill/>
        </p:spPr>
        <p:txBody>
          <a:bodyPr wrap="square">
            <a:spAutoFit/>
          </a:bodyPr>
          <a:lstStyle/>
          <a:p>
            <a:r>
              <a:rPr lang="es-DO" sz="900" dirty="0">
                <a:solidFill>
                  <a:srgbClr val="0000FF"/>
                </a:solidFill>
                <a:highlight>
                  <a:srgbClr val="FFFFFF"/>
                </a:highlight>
                <a:latin typeface="Cascadia Mono" panose="020B0609020000020004" pitchFamily="49" charset="0"/>
              </a:rPr>
              <a:t>using</a:t>
            </a:r>
            <a:r>
              <a:rPr lang="es-DO" sz="900" dirty="0">
                <a:solidFill>
                  <a:srgbClr val="000000"/>
                </a:solidFill>
                <a:highlight>
                  <a:srgbClr val="FFFFFF"/>
                </a:highlight>
                <a:latin typeface="Cascadia Mono" panose="020B0609020000020004" pitchFamily="49" charset="0"/>
              </a:rPr>
              <a:t> System;</a:t>
            </a:r>
          </a:p>
          <a:p>
            <a:r>
              <a:rPr lang="es-DO" sz="900" dirty="0">
                <a:solidFill>
                  <a:srgbClr val="0000FF"/>
                </a:solidFill>
                <a:highlight>
                  <a:srgbClr val="FFFFFF"/>
                </a:highlight>
                <a:latin typeface="Cascadia Mono" panose="020B0609020000020004" pitchFamily="49" charset="0"/>
              </a:rPr>
              <a:t>using</a:t>
            </a:r>
            <a:r>
              <a:rPr lang="es-DO" sz="900" dirty="0">
                <a:solidFill>
                  <a:srgbClr val="000000"/>
                </a:solidFill>
                <a:highlight>
                  <a:srgbClr val="FFFFFF"/>
                </a:highlight>
                <a:latin typeface="Cascadia Mono" panose="020B0609020000020004" pitchFamily="49" charset="0"/>
              </a:rPr>
              <a:t> System.Collections.Generic;</a:t>
            </a:r>
          </a:p>
          <a:p>
            <a:r>
              <a:rPr lang="es-DO" sz="900" dirty="0">
                <a:solidFill>
                  <a:srgbClr val="0000FF"/>
                </a:solidFill>
                <a:highlight>
                  <a:srgbClr val="FFFFFF"/>
                </a:highlight>
                <a:latin typeface="Cascadia Mono" panose="020B0609020000020004" pitchFamily="49" charset="0"/>
              </a:rPr>
              <a:t>using</a:t>
            </a:r>
            <a:r>
              <a:rPr lang="es-DO" sz="900" dirty="0">
                <a:solidFill>
                  <a:srgbClr val="000000"/>
                </a:solidFill>
                <a:highlight>
                  <a:srgbClr val="FFFFFF"/>
                </a:highlight>
                <a:latin typeface="Cascadia Mono" panose="020B0609020000020004" pitchFamily="49" charset="0"/>
              </a:rPr>
              <a:t> System.ComponentModel;</a:t>
            </a:r>
          </a:p>
          <a:p>
            <a:r>
              <a:rPr lang="es-DO" sz="900" dirty="0">
                <a:solidFill>
                  <a:srgbClr val="0000FF"/>
                </a:solidFill>
                <a:highlight>
                  <a:srgbClr val="FFFFFF"/>
                </a:highlight>
                <a:latin typeface="Cascadia Mono" panose="020B0609020000020004" pitchFamily="49" charset="0"/>
              </a:rPr>
              <a:t>using</a:t>
            </a:r>
            <a:r>
              <a:rPr lang="es-DO" sz="900" dirty="0">
                <a:solidFill>
                  <a:srgbClr val="000000"/>
                </a:solidFill>
                <a:highlight>
                  <a:srgbClr val="FFFFFF"/>
                </a:highlight>
                <a:latin typeface="Cascadia Mono" panose="020B0609020000020004" pitchFamily="49" charset="0"/>
              </a:rPr>
              <a:t> System.Linq;</a:t>
            </a:r>
          </a:p>
          <a:p>
            <a:r>
              <a:rPr lang="es-DO" sz="900" dirty="0">
                <a:solidFill>
                  <a:srgbClr val="0000FF"/>
                </a:solidFill>
                <a:highlight>
                  <a:srgbClr val="FFFFFF"/>
                </a:highlight>
                <a:latin typeface="Cascadia Mono" panose="020B0609020000020004" pitchFamily="49" charset="0"/>
              </a:rPr>
              <a:t>using</a:t>
            </a:r>
            <a:r>
              <a:rPr lang="es-DO" sz="900" dirty="0">
                <a:solidFill>
                  <a:srgbClr val="000000"/>
                </a:solidFill>
                <a:highlight>
                  <a:srgbClr val="FFFFFF"/>
                </a:highlight>
                <a:latin typeface="Cascadia Mono" panose="020B0609020000020004" pitchFamily="49" charset="0"/>
              </a:rPr>
              <a:t> System.Text;</a:t>
            </a:r>
          </a:p>
          <a:p>
            <a:r>
              <a:rPr lang="es-DO" sz="900" dirty="0">
                <a:solidFill>
                  <a:srgbClr val="0000FF"/>
                </a:solidFill>
                <a:highlight>
                  <a:srgbClr val="FFFFFF"/>
                </a:highlight>
                <a:latin typeface="Cascadia Mono" panose="020B0609020000020004" pitchFamily="49" charset="0"/>
              </a:rPr>
              <a:t>using</a:t>
            </a:r>
            <a:r>
              <a:rPr lang="es-DO" sz="900" dirty="0">
                <a:solidFill>
                  <a:srgbClr val="000000"/>
                </a:solidFill>
                <a:highlight>
                  <a:srgbClr val="FFFFFF"/>
                </a:highlight>
                <a:latin typeface="Cascadia Mono" panose="020B0609020000020004" pitchFamily="49" charset="0"/>
              </a:rPr>
              <a:t> System.Threading.Tasks;</a:t>
            </a:r>
          </a:p>
          <a:p>
            <a:r>
              <a:rPr lang="es-DO" sz="900" dirty="0">
                <a:solidFill>
                  <a:srgbClr val="0000FF"/>
                </a:solidFill>
                <a:highlight>
                  <a:srgbClr val="FFFFFF"/>
                </a:highlight>
                <a:latin typeface="Cascadia Mono" panose="020B0609020000020004" pitchFamily="49" charset="0"/>
              </a:rPr>
              <a:t>using</a:t>
            </a:r>
            <a:r>
              <a:rPr lang="es-DO" sz="900" dirty="0">
                <a:solidFill>
                  <a:srgbClr val="000000"/>
                </a:solidFill>
                <a:highlight>
                  <a:srgbClr val="FFFFFF"/>
                </a:highlight>
                <a:latin typeface="Cascadia Mono" panose="020B0609020000020004" pitchFamily="49" charset="0"/>
              </a:rPr>
              <a:t> Xamarin.Forms;</a:t>
            </a:r>
          </a:p>
          <a:p>
            <a:endParaRPr lang="es-DO" sz="900" dirty="0">
              <a:solidFill>
                <a:srgbClr val="000000"/>
              </a:solidFill>
              <a:highlight>
                <a:srgbClr val="FFFFFF"/>
              </a:highlight>
              <a:latin typeface="Cascadia Mono" panose="020B0609020000020004" pitchFamily="49" charset="0"/>
            </a:endParaRPr>
          </a:p>
          <a:p>
            <a:r>
              <a:rPr lang="es-DO" sz="900" dirty="0">
                <a:solidFill>
                  <a:srgbClr val="0000FF"/>
                </a:solidFill>
                <a:highlight>
                  <a:srgbClr val="FFFFFF"/>
                </a:highlight>
                <a:latin typeface="Cascadia Mono" panose="020B0609020000020004" pitchFamily="49" charset="0"/>
              </a:rPr>
              <a:t>namespace</a:t>
            </a:r>
            <a:r>
              <a:rPr lang="es-DO" sz="900" dirty="0">
                <a:solidFill>
                  <a:srgbClr val="000000"/>
                </a:solidFill>
                <a:highlight>
                  <a:srgbClr val="FFFFFF"/>
                </a:highlight>
                <a:latin typeface="Cascadia Mono" panose="020B0609020000020004" pitchFamily="49" charset="0"/>
              </a:rPr>
              <a:t> App18</a:t>
            </a:r>
          </a:p>
          <a:p>
            <a:r>
              <a:rPr lang="es-DO" sz="900" dirty="0">
                <a:solidFill>
                  <a:srgbClr val="000000"/>
                </a:solidFill>
                <a:highlight>
                  <a:srgbClr val="FFFFFF"/>
                </a:highlight>
                <a:latin typeface="Cascadia Mono" panose="020B0609020000020004" pitchFamily="49" charset="0"/>
              </a:rPr>
              <a:t>{</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public</a:t>
            </a:r>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partial</a:t>
            </a:r>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class</a:t>
            </a:r>
            <a:r>
              <a:rPr lang="es-DO" sz="900" dirty="0">
                <a:solidFill>
                  <a:srgbClr val="000000"/>
                </a:solidFill>
                <a:highlight>
                  <a:srgbClr val="FFFFFF"/>
                </a:highlight>
                <a:latin typeface="Cascadia Mono" panose="020B0609020000020004" pitchFamily="49" charset="0"/>
              </a:rPr>
              <a:t> </a:t>
            </a:r>
            <a:r>
              <a:rPr lang="es-DO" sz="900" dirty="0">
                <a:solidFill>
                  <a:srgbClr val="2B91AF"/>
                </a:solidFill>
                <a:highlight>
                  <a:srgbClr val="FFFF00"/>
                </a:highlight>
                <a:latin typeface="Cascadia Mono" panose="020B0609020000020004" pitchFamily="49" charset="0"/>
              </a:rPr>
              <a:t>Mayor_Sin_Orden</a:t>
            </a:r>
            <a:r>
              <a:rPr lang="es-DO" sz="900" dirty="0">
                <a:solidFill>
                  <a:srgbClr val="000000"/>
                </a:solidFill>
                <a:highlight>
                  <a:srgbClr val="FFFF00"/>
                </a:highlight>
                <a:latin typeface="Cascadia Mono" panose="020B0609020000020004" pitchFamily="49" charset="0"/>
              </a:rPr>
              <a:t> </a:t>
            </a:r>
            <a:r>
              <a:rPr lang="es-DO" sz="900" dirty="0">
                <a:solidFill>
                  <a:srgbClr val="000000"/>
                </a:solidFill>
                <a:highlight>
                  <a:srgbClr val="FFFFFF"/>
                </a:highlight>
                <a:latin typeface="Cascadia Mono" panose="020B0609020000020004" pitchFamily="49" charset="0"/>
              </a:rPr>
              <a:t>: </a:t>
            </a:r>
            <a:r>
              <a:rPr lang="es-DO" sz="900" dirty="0">
                <a:solidFill>
                  <a:srgbClr val="2B91AF"/>
                </a:solidFill>
                <a:highlight>
                  <a:srgbClr val="FFFFFF"/>
                </a:highlight>
                <a:latin typeface="Cascadia Mono" panose="020B0609020000020004" pitchFamily="49" charset="0"/>
              </a:rPr>
              <a:t>ContentPage</a:t>
            </a:r>
            <a:endParaRPr lang="es-DO" sz="900" dirty="0">
              <a:solidFill>
                <a:srgbClr val="000000"/>
              </a:solidFill>
              <a:highlight>
                <a:srgbClr val="FFFFFF"/>
              </a:highlight>
              <a:latin typeface="Cascadia Mono" panose="020B0609020000020004" pitchFamily="49" charset="0"/>
            </a:endParaRPr>
          </a:p>
          <a:p>
            <a:r>
              <a:rPr lang="es-DO" sz="900" dirty="0">
                <a:solidFill>
                  <a:srgbClr val="000000"/>
                </a:solidFill>
                <a:highlight>
                  <a:srgbClr val="FFFFFF"/>
                </a:highlight>
                <a:latin typeface="Cascadia Mono" panose="020B0609020000020004" pitchFamily="49" charset="0"/>
              </a:rPr>
              <a:t>    {</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public</a:t>
            </a:r>
            <a:r>
              <a:rPr lang="es-DO" sz="900" dirty="0">
                <a:solidFill>
                  <a:srgbClr val="000000"/>
                </a:solidFill>
                <a:highlight>
                  <a:srgbClr val="FFFFFF"/>
                </a:highlight>
                <a:latin typeface="Cascadia Mono" panose="020B0609020000020004" pitchFamily="49" charset="0"/>
              </a:rPr>
              <a:t> </a:t>
            </a:r>
            <a:r>
              <a:rPr lang="es-DO" sz="900" dirty="0">
                <a:solidFill>
                  <a:srgbClr val="2B91AF"/>
                </a:solidFill>
                <a:highlight>
                  <a:srgbClr val="FFFFFF"/>
                </a:highlight>
                <a:latin typeface="Cascadia Mono" panose="020B0609020000020004" pitchFamily="49" charset="0"/>
              </a:rPr>
              <a:t>MainPage</a:t>
            </a:r>
            <a:r>
              <a:rPr lang="es-DO" sz="900" dirty="0">
                <a:solidFill>
                  <a:srgbClr val="000000"/>
                </a:solidFill>
                <a:highlight>
                  <a:srgbClr val="FFFFFF"/>
                </a:highlight>
                <a:latin typeface="Cascadia Mono" panose="020B0609020000020004" pitchFamily="49" charset="0"/>
              </a:rPr>
              <a:t>()</a:t>
            </a:r>
          </a:p>
          <a:p>
            <a:r>
              <a:rPr lang="es-DO" sz="900" dirty="0">
                <a:solidFill>
                  <a:srgbClr val="000000"/>
                </a:solidFill>
                <a:highlight>
                  <a:srgbClr val="FFFFFF"/>
                </a:highlight>
                <a:latin typeface="Cascadia Mono" panose="020B0609020000020004" pitchFamily="49" charset="0"/>
              </a:rPr>
              <a:t>        {</a:t>
            </a:r>
          </a:p>
          <a:p>
            <a:r>
              <a:rPr lang="es-DO" sz="900" dirty="0">
                <a:solidFill>
                  <a:srgbClr val="000000"/>
                </a:solidFill>
                <a:highlight>
                  <a:srgbClr val="FFFFFF"/>
                </a:highlight>
                <a:latin typeface="Cascadia Mono" panose="020B0609020000020004" pitchFamily="49" charset="0"/>
              </a:rPr>
              <a:t>            InitializeComponent();</a:t>
            </a:r>
          </a:p>
          <a:p>
            <a:r>
              <a:rPr lang="es-DO" sz="900" dirty="0">
                <a:solidFill>
                  <a:srgbClr val="000000"/>
                </a:solidFill>
                <a:highlight>
                  <a:srgbClr val="FFFFFF"/>
                </a:highlight>
                <a:latin typeface="Cascadia Mono" panose="020B0609020000020004" pitchFamily="49" charset="0"/>
              </a:rPr>
              <a:t>        }</a:t>
            </a:r>
          </a:p>
          <a:p>
            <a:endParaRPr lang="es-DO" sz="900" dirty="0">
              <a:solidFill>
                <a:srgbClr val="000000"/>
              </a:solidFill>
              <a:highlight>
                <a:srgbClr val="FFFFFF"/>
              </a:highlight>
              <a:latin typeface="Cascadia Mono" panose="020B0609020000020004" pitchFamily="49" charset="0"/>
            </a:endParaRP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private</a:t>
            </a:r>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void</a:t>
            </a:r>
            <a:r>
              <a:rPr lang="es-DO" sz="900" dirty="0">
                <a:solidFill>
                  <a:srgbClr val="000000"/>
                </a:solidFill>
                <a:highlight>
                  <a:srgbClr val="FFFFFF"/>
                </a:highlight>
                <a:latin typeface="Cascadia Mono" panose="020B0609020000020004" pitchFamily="49" charset="0"/>
              </a:rPr>
              <a:t> CalcularMayor(</a:t>
            </a:r>
            <a:r>
              <a:rPr lang="es-DO" sz="900" dirty="0">
                <a:solidFill>
                  <a:srgbClr val="0000FF"/>
                </a:solidFill>
                <a:highlight>
                  <a:srgbClr val="FFFFFF"/>
                </a:highlight>
                <a:latin typeface="Cascadia Mono" panose="020B0609020000020004" pitchFamily="49" charset="0"/>
              </a:rPr>
              <a:t>object</a:t>
            </a:r>
            <a:r>
              <a:rPr lang="es-DO" sz="900" dirty="0">
                <a:solidFill>
                  <a:srgbClr val="000000"/>
                </a:solidFill>
                <a:highlight>
                  <a:srgbClr val="FFFFFF"/>
                </a:highlight>
                <a:latin typeface="Cascadia Mono" panose="020B0609020000020004" pitchFamily="49" charset="0"/>
              </a:rPr>
              <a:t> sender, </a:t>
            </a:r>
            <a:r>
              <a:rPr lang="es-DO" sz="900" dirty="0">
                <a:solidFill>
                  <a:srgbClr val="2B91AF"/>
                </a:solidFill>
                <a:highlight>
                  <a:srgbClr val="FFFFFF"/>
                </a:highlight>
                <a:latin typeface="Cascadia Mono" panose="020B0609020000020004" pitchFamily="49" charset="0"/>
              </a:rPr>
              <a:t>EventArgs</a:t>
            </a:r>
            <a:r>
              <a:rPr lang="es-DO" sz="900" dirty="0">
                <a:solidFill>
                  <a:srgbClr val="000000"/>
                </a:solidFill>
                <a:highlight>
                  <a:srgbClr val="FFFFFF"/>
                </a:highlight>
                <a:latin typeface="Cascadia Mono" panose="020B0609020000020004" pitchFamily="49" charset="0"/>
              </a:rPr>
              <a:t> e)</a:t>
            </a:r>
          </a:p>
          <a:p>
            <a:r>
              <a:rPr lang="es-DO" sz="900" dirty="0">
                <a:solidFill>
                  <a:srgbClr val="000000"/>
                </a:solidFill>
                <a:highlight>
                  <a:srgbClr val="FFFFFF"/>
                </a:highlight>
                <a:latin typeface="Cascadia Mono" panose="020B0609020000020004" pitchFamily="49" charset="0"/>
              </a:rPr>
              <a:t>        {</a:t>
            </a:r>
          </a:p>
          <a:p>
            <a:r>
              <a:rPr lang="es-DO" sz="900" dirty="0">
                <a:solidFill>
                  <a:srgbClr val="000000"/>
                </a:solidFill>
                <a:highlight>
                  <a:srgbClr val="FFFFFF"/>
                </a:highlight>
                <a:latin typeface="Cascadia Mono" panose="020B0609020000020004" pitchFamily="49" charset="0"/>
              </a:rPr>
              <a:t>            </a:t>
            </a:r>
            <a:r>
              <a:rPr lang="es-DO" sz="900" dirty="0">
                <a:solidFill>
                  <a:srgbClr val="008000"/>
                </a:solidFill>
                <a:highlight>
                  <a:srgbClr val="FFFFFF"/>
                </a:highlight>
                <a:latin typeface="Cascadia Mono" panose="020B0609020000020004" pitchFamily="49" charset="0"/>
              </a:rPr>
              <a:t>// Validación de entrada:</a:t>
            </a:r>
            <a:endParaRPr lang="es-DO"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//Convertimos los valores de entrada con double.TryParse(), asegurándonos de que sean números válidos.</a:t>
            </a:r>
            <a:endParaRPr lang="es-ES"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if</a:t>
            </a:r>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double</a:t>
            </a:r>
            <a:r>
              <a:rPr lang="en-US" sz="900" dirty="0">
                <a:solidFill>
                  <a:srgbClr val="000000"/>
                </a:solidFill>
                <a:highlight>
                  <a:srgbClr val="FFFFFF"/>
                </a:highlight>
                <a:latin typeface="Cascadia Mono" panose="020B0609020000020004" pitchFamily="49" charset="0"/>
              </a:rPr>
              <a:t>.TryParse(entryNumero1.Text, </a:t>
            </a:r>
            <a:r>
              <a:rPr lang="en-US" sz="900" dirty="0">
                <a:solidFill>
                  <a:srgbClr val="0000FF"/>
                </a:solidFill>
                <a:highlight>
                  <a:srgbClr val="FFFFFF"/>
                </a:highlight>
                <a:latin typeface="Cascadia Mono" panose="020B0609020000020004" pitchFamily="49" charset="0"/>
              </a:rPr>
              <a:t>out</a:t>
            </a:r>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double</a:t>
            </a:r>
            <a:r>
              <a:rPr lang="en-US" sz="900" dirty="0">
                <a:solidFill>
                  <a:srgbClr val="000000"/>
                </a:solidFill>
                <a:highlight>
                  <a:srgbClr val="FFFFFF"/>
                </a:highlight>
                <a:latin typeface="Cascadia Mono" panose="020B0609020000020004" pitchFamily="49" charset="0"/>
              </a:rPr>
              <a:t> num1) &amp;&amp;</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double</a:t>
            </a:r>
            <a:r>
              <a:rPr lang="es-DO" sz="900" dirty="0">
                <a:solidFill>
                  <a:srgbClr val="000000"/>
                </a:solidFill>
                <a:highlight>
                  <a:srgbClr val="FFFFFF"/>
                </a:highlight>
                <a:latin typeface="Cascadia Mono" panose="020B0609020000020004" pitchFamily="49" charset="0"/>
              </a:rPr>
              <a:t>.TryParse(entryNumero2.Text, </a:t>
            </a:r>
            <a:r>
              <a:rPr lang="es-DO" sz="900" dirty="0">
                <a:solidFill>
                  <a:srgbClr val="0000FF"/>
                </a:solidFill>
                <a:highlight>
                  <a:srgbClr val="FFFFFF"/>
                </a:highlight>
                <a:latin typeface="Cascadia Mono" panose="020B0609020000020004" pitchFamily="49" charset="0"/>
              </a:rPr>
              <a:t>out</a:t>
            </a:r>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double</a:t>
            </a:r>
            <a:r>
              <a:rPr lang="es-DO" sz="900" dirty="0">
                <a:solidFill>
                  <a:srgbClr val="000000"/>
                </a:solidFill>
                <a:highlight>
                  <a:srgbClr val="FFFFFF"/>
                </a:highlight>
                <a:latin typeface="Cascadia Mono" panose="020B0609020000020004" pitchFamily="49" charset="0"/>
              </a:rPr>
              <a:t> num2) &amp;&amp;</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double</a:t>
            </a:r>
            <a:r>
              <a:rPr lang="es-DO" sz="900" dirty="0">
                <a:solidFill>
                  <a:srgbClr val="000000"/>
                </a:solidFill>
                <a:highlight>
                  <a:srgbClr val="FFFFFF"/>
                </a:highlight>
                <a:latin typeface="Cascadia Mono" panose="020B0609020000020004" pitchFamily="49" charset="0"/>
              </a:rPr>
              <a:t>.TryParse(entryNumero3.Text, </a:t>
            </a:r>
            <a:r>
              <a:rPr lang="es-DO" sz="900" dirty="0">
                <a:solidFill>
                  <a:srgbClr val="0000FF"/>
                </a:solidFill>
                <a:highlight>
                  <a:srgbClr val="FFFFFF"/>
                </a:highlight>
                <a:latin typeface="Cascadia Mono" panose="020B0609020000020004" pitchFamily="49" charset="0"/>
              </a:rPr>
              <a:t>out</a:t>
            </a:r>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double</a:t>
            </a:r>
            <a:r>
              <a:rPr lang="es-DO" sz="900" dirty="0">
                <a:solidFill>
                  <a:srgbClr val="000000"/>
                </a:solidFill>
                <a:highlight>
                  <a:srgbClr val="FFFFFF"/>
                </a:highlight>
                <a:latin typeface="Cascadia Mono" panose="020B0609020000020004" pitchFamily="49" charset="0"/>
              </a:rPr>
              <a:t> num3))</a:t>
            </a:r>
          </a:p>
          <a:p>
            <a:r>
              <a:rPr lang="es-DO" sz="900" dirty="0">
                <a:solidFill>
                  <a:srgbClr val="000000"/>
                </a:solidFill>
                <a:highlight>
                  <a:srgbClr val="FFFFFF"/>
                </a:highlight>
                <a:latin typeface="Cascadia Mono" panose="020B0609020000020004" pitchFamily="49" charset="0"/>
              </a:rPr>
              <a:t>            {</a:t>
            </a:r>
          </a:p>
          <a:p>
            <a:r>
              <a:rPr lang="es-DO" sz="900" dirty="0">
                <a:solidFill>
                  <a:srgbClr val="000000"/>
                </a:solidFill>
                <a:highlight>
                  <a:srgbClr val="FFFFFF"/>
                </a:highlight>
                <a:latin typeface="Cascadia Mono" panose="020B0609020000020004" pitchFamily="49" charset="0"/>
              </a:rPr>
              <a:t>                </a:t>
            </a:r>
            <a:r>
              <a:rPr lang="es-DO" sz="900" dirty="0">
                <a:solidFill>
                  <a:srgbClr val="008000"/>
                </a:solidFill>
                <a:highlight>
                  <a:srgbClr val="FFFFFF"/>
                </a:highlight>
                <a:latin typeface="Cascadia Mono" panose="020B0609020000020004" pitchFamily="49" charset="0"/>
              </a:rPr>
              <a:t>// Determinar el mayor</a:t>
            </a:r>
            <a:endParaRPr lang="es-DO"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//Usamos Math.Max() para encontrar el número más alto de los tres ingresados.</a:t>
            </a:r>
            <a:endParaRPr lang="es-ES"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a:solidFill>
                  <a:srgbClr val="0000FF"/>
                </a:solidFill>
                <a:highlight>
                  <a:srgbClr val="FFFFFF"/>
                </a:highlight>
                <a:latin typeface="Cascadia Mono" panose="020B0609020000020004" pitchFamily="49" charset="0"/>
              </a:rPr>
              <a:t>double</a:t>
            </a:r>
            <a:r>
              <a:rPr lang="pt-BR" sz="900" dirty="0">
                <a:solidFill>
                  <a:srgbClr val="000000"/>
                </a:solidFill>
                <a:highlight>
                  <a:srgbClr val="FFFFFF"/>
                </a:highlight>
                <a:latin typeface="Cascadia Mono" panose="020B0609020000020004" pitchFamily="49" charset="0"/>
              </a:rPr>
              <a:t> mayor = </a:t>
            </a:r>
            <a:r>
              <a:rPr lang="pt-BR" sz="900" dirty="0">
                <a:solidFill>
                  <a:srgbClr val="2B91AF"/>
                </a:solidFill>
                <a:highlight>
                  <a:srgbClr val="FFFFFF"/>
                </a:highlight>
                <a:latin typeface="Cascadia Mono" panose="020B0609020000020004" pitchFamily="49" charset="0"/>
              </a:rPr>
              <a:t>Math</a:t>
            </a:r>
            <a:r>
              <a:rPr lang="pt-BR" sz="900" dirty="0">
                <a:solidFill>
                  <a:srgbClr val="000000"/>
                </a:solidFill>
                <a:highlight>
                  <a:srgbClr val="FFFFFF"/>
                </a:highlight>
                <a:latin typeface="Cascadia Mono" panose="020B0609020000020004" pitchFamily="49" charset="0"/>
              </a:rPr>
              <a:t>.Max(num1, </a:t>
            </a:r>
            <a:r>
              <a:rPr lang="pt-BR" sz="900" dirty="0">
                <a:solidFill>
                  <a:srgbClr val="2B91AF"/>
                </a:solidFill>
                <a:highlight>
                  <a:srgbClr val="FFFFFF"/>
                </a:highlight>
                <a:latin typeface="Cascadia Mono" panose="020B0609020000020004" pitchFamily="49" charset="0"/>
              </a:rPr>
              <a:t>Math</a:t>
            </a:r>
            <a:r>
              <a:rPr lang="pt-BR" sz="900" dirty="0">
                <a:solidFill>
                  <a:srgbClr val="000000"/>
                </a:solidFill>
                <a:highlight>
                  <a:srgbClr val="FFFFFF"/>
                </a:highlight>
                <a:latin typeface="Cascadia Mono" panose="020B0609020000020004" pitchFamily="49" charset="0"/>
              </a:rPr>
              <a:t>.Max(num2, num3));</a:t>
            </a:r>
          </a:p>
          <a:p>
            <a:endParaRPr lang="es-DO"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a:t>
            </a:r>
            <a:r>
              <a:rPr lang="es-ES" sz="900" dirty="0">
                <a:solidFill>
                  <a:srgbClr val="008000"/>
                </a:solidFill>
                <a:highlight>
                  <a:srgbClr val="FFFFFF"/>
                </a:highlight>
                <a:latin typeface="Cascadia Mono" panose="020B0609020000020004" pitchFamily="49" charset="0"/>
              </a:rPr>
              <a:t>//Mostramos el resultado en lblResultado.</a:t>
            </a:r>
            <a:endParaRPr lang="es-ES" sz="900" dirty="0">
              <a:solidFill>
                <a:srgbClr val="000000"/>
              </a:solidFill>
              <a:highlight>
                <a:srgbClr val="FFFFFF"/>
              </a:highlight>
              <a:latin typeface="Cascadia Mono" panose="020B0609020000020004" pitchFamily="49" charset="0"/>
            </a:endParaRPr>
          </a:p>
          <a:p>
            <a:r>
              <a:rPr lang="es-ES" sz="900" dirty="0">
                <a:solidFill>
                  <a:srgbClr val="000000"/>
                </a:solidFill>
                <a:highlight>
                  <a:srgbClr val="FFFFFF"/>
                </a:highlight>
                <a:latin typeface="Cascadia Mono" panose="020B0609020000020004" pitchFamily="49" charset="0"/>
              </a:rPr>
              <a:t>                lblResultado.Text = </a:t>
            </a:r>
            <a:r>
              <a:rPr lang="es-ES" sz="900" dirty="0">
                <a:solidFill>
                  <a:srgbClr val="A31515"/>
                </a:solidFill>
                <a:highlight>
                  <a:srgbClr val="FFFFFF"/>
                </a:highlight>
                <a:latin typeface="Cascadia Mono" panose="020B0609020000020004" pitchFamily="49" charset="0"/>
              </a:rPr>
              <a:t>$"El número mayor es: </a:t>
            </a:r>
            <a:r>
              <a:rPr lang="es-ES" sz="900" dirty="0">
                <a:solidFill>
                  <a:srgbClr val="000000"/>
                </a:solidFill>
                <a:highlight>
                  <a:srgbClr val="FFFFFF"/>
                </a:highlight>
                <a:latin typeface="Cascadia Mono" panose="020B0609020000020004" pitchFamily="49" charset="0"/>
              </a:rPr>
              <a:t>{mayor}</a:t>
            </a:r>
            <a:r>
              <a:rPr lang="es-ES" sz="900" dirty="0">
                <a:solidFill>
                  <a:srgbClr val="A31515"/>
                </a:solidFill>
                <a:highlight>
                  <a:srgbClr val="FFFFFF"/>
                </a:highlight>
                <a:latin typeface="Cascadia Mono" panose="020B0609020000020004" pitchFamily="49" charset="0"/>
              </a:rPr>
              <a:t>"</a:t>
            </a:r>
            <a:r>
              <a:rPr lang="es-ES" sz="900" dirty="0">
                <a:solidFill>
                  <a:srgbClr val="000000"/>
                </a:solidFill>
                <a:highlight>
                  <a:srgbClr val="FFFFFF"/>
                </a:highlight>
                <a:latin typeface="Cascadia Mono" panose="020B0609020000020004" pitchFamily="49" charset="0"/>
              </a:rPr>
              <a:t>;</a:t>
            </a:r>
          </a:p>
          <a:p>
            <a:r>
              <a:rPr lang="es-DO" sz="900" dirty="0">
                <a:solidFill>
                  <a:srgbClr val="000000"/>
                </a:solidFill>
                <a:highlight>
                  <a:srgbClr val="FFFFFF"/>
                </a:highlight>
                <a:latin typeface="Cascadia Mono" panose="020B0609020000020004" pitchFamily="49" charset="0"/>
              </a:rPr>
              <a:t>            }</a:t>
            </a:r>
          </a:p>
          <a:p>
            <a:r>
              <a:rPr lang="es-DO" sz="900" dirty="0">
                <a:solidFill>
                  <a:srgbClr val="000000"/>
                </a:solidFill>
                <a:highlight>
                  <a:srgbClr val="FFFFFF"/>
                </a:highlight>
                <a:latin typeface="Cascadia Mono" panose="020B0609020000020004" pitchFamily="49" charset="0"/>
              </a:rPr>
              <a:t>            </a:t>
            </a:r>
            <a:r>
              <a:rPr lang="es-DO" sz="900" dirty="0">
                <a:solidFill>
                  <a:srgbClr val="0000FF"/>
                </a:solidFill>
                <a:highlight>
                  <a:srgbClr val="FFFFFF"/>
                </a:highlight>
                <a:latin typeface="Cascadia Mono" panose="020B0609020000020004" pitchFamily="49" charset="0"/>
              </a:rPr>
              <a:t>else</a:t>
            </a:r>
            <a:endParaRPr lang="es-DO" sz="900" dirty="0">
              <a:solidFill>
                <a:srgbClr val="000000"/>
              </a:solidFill>
              <a:highlight>
                <a:srgbClr val="FFFFFF"/>
              </a:highlight>
              <a:latin typeface="Cascadia Mono" panose="020B0609020000020004" pitchFamily="49" charset="0"/>
            </a:endParaRPr>
          </a:p>
          <a:p>
            <a:r>
              <a:rPr lang="es-DO" sz="900" dirty="0">
                <a:solidFill>
                  <a:srgbClr val="000000"/>
                </a:solidFill>
                <a:highlight>
                  <a:srgbClr val="FFFFFF"/>
                </a:highlight>
                <a:latin typeface="Cascadia Mono" panose="020B0609020000020004" pitchFamily="49" charset="0"/>
              </a:rPr>
              <a:t>            {</a:t>
            </a:r>
          </a:p>
          <a:p>
            <a:r>
              <a:rPr lang="es-DO" sz="900" dirty="0">
                <a:solidFill>
                  <a:srgbClr val="000000"/>
                </a:solidFill>
                <a:highlight>
                  <a:srgbClr val="FFFFFF"/>
                </a:highlight>
                <a:latin typeface="Cascadia Mono" panose="020B0609020000020004" pitchFamily="49" charset="0"/>
              </a:rPr>
              <a:t>                lblResultado.Text = </a:t>
            </a:r>
            <a:r>
              <a:rPr lang="es-DO" sz="900" dirty="0">
                <a:solidFill>
                  <a:srgbClr val="A31515"/>
                </a:solidFill>
                <a:highlight>
                  <a:srgbClr val="FFFFFF"/>
                </a:highlight>
                <a:latin typeface="Cascadia Mono" panose="020B0609020000020004" pitchFamily="49" charset="0"/>
              </a:rPr>
              <a:t>"Ingrese números válidos."</a:t>
            </a:r>
            <a:r>
              <a:rPr lang="es-DO" sz="900" dirty="0">
                <a:solidFill>
                  <a:srgbClr val="000000"/>
                </a:solidFill>
                <a:highlight>
                  <a:srgbClr val="FFFFFF"/>
                </a:highlight>
                <a:latin typeface="Cascadia Mono" panose="020B0609020000020004" pitchFamily="49" charset="0"/>
              </a:rPr>
              <a:t>;</a:t>
            </a:r>
          </a:p>
          <a:p>
            <a:r>
              <a:rPr lang="es-DO" sz="900" dirty="0">
                <a:solidFill>
                  <a:srgbClr val="000000"/>
                </a:solidFill>
                <a:highlight>
                  <a:srgbClr val="FFFFFF"/>
                </a:highlight>
                <a:latin typeface="Cascadia Mono" panose="020B0609020000020004" pitchFamily="49" charset="0"/>
              </a:rPr>
              <a:t>                lblResultado.TextColor = </a:t>
            </a:r>
            <a:r>
              <a:rPr lang="es-DO" sz="900" dirty="0">
                <a:solidFill>
                  <a:srgbClr val="2B91AF"/>
                </a:solidFill>
                <a:highlight>
                  <a:srgbClr val="FFFFFF"/>
                </a:highlight>
                <a:latin typeface="Cascadia Mono" panose="020B0609020000020004" pitchFamily="49" charset="0"/>
              </a:rPr>
              <a:t>Color</a:t>
            </a:r>
            <a:r>
              <a:rPr lang="es-DO" sz="900" dirty="0">
                <a:solidFill>
                  <a:srgbClr val="000000"/>
                </a:solidFill>
                <a:highlight>
                  <a:srgbClr val="FFFFFF"/>
                </a:highlight>
                <a:latin typeface="Cascadia Mono" panose="020B0609020000020004" pitchFamily="49" charset="0"/>
              </a:rPr>
              <a:t>.Red;</a:t>
            </a:r>
          </a:p>
          <a:p>
            <a:r>
              <a:rPr lang="es-DO" sz="900" dirty="0">
                <a:solidFill>
                  <a:srgbClr val="000000"/>
                </a:solidFill>
                <a:highlight>
                  <a:srgbClr val="FFFFFF"/>
                </a:highlight>
                <a:latin typeface="Cascadia Mono" panose="020B0609020000020004" pitchFamily="49" charset="0"/>
              </a:rPr>
              <a:t>            }</a:t>
            </a:r>
          </a:p>
          <a:p>
            <a:r>
              <a:rPr lang="es-DO" sz="900" dirty="0">
                <a:solidFill>
                  <a:srgbClr val="000000"/>
                </a:solidFill>
                <a:highlight>
                  <a:srgbClr val="FFFFFF"/>
                </a:highlight>
                <a:latin typeface="Cascadia Mono" panose="020B0609020000020004" pitchFamily="49" charset="0"/>
              </a:rPr>
              <a:t>        }</a:t>
            </a:r>
          </a:p>
          <a:p>
            <a:endParaRPr lang="es-DO" sz="900" dirty="0">
              <a:solidFill>
                <a:srgbClr val="000000"/>
              </a:solidFill>
              <a:highlight>
                <a:srgbClr val="FFFFFF"/>
              </a:highlight>
              <a:latin typeface="Cascadia Mono" panose="020B0609020000020004" pitchFamily="49" charset="0"/>
            </a:endParaRPr>
          </a:p>
          <a:p>
            <a:r>
              <a:rPr lang="es-DO" sz="900" dirty="0">
                <a:solidFill>
                  <a:srgbClr val="000000"/>
                </a:solidFill>
                <a:highlight>
                  <a:srgbClr val="FFFFFF"/>
                </a:highlight>
                <a:latin typeface="Cascadia Mono" panose="020B0609020000020004" pitchFamily="49" charset="0"/>
              </a:rPr>
              <a:t>    }</a:t>
            </a:r>
          </a:p>
          <a:p>
            <a:r>
              <a:rPr lang="es-DO" sz="900" dirty="0">
                <a:solidFill>
                  <a:srgbClr val="000000"/>
                </a:solidFill>
                <a:highlight>
                  <a:srgbClr val="FFFFFF"/>
                </a:highlight>
                <a:latin typeface="Cascadia Mono" panose="020B0609020000020004" pitchFamily="49" charset="0"/>
              </a:rPr>
              <a:t>}</a:t>
            </a:r>
          </a:p>
        </p:txBody>
      </p:sp>
      <p:sp>
        <p:nvSpPr>
          <p:cNvPr id="5" name="CuadroTexto 4">
            <a:extLst>
              <a:ext uri="{FF2B5EF4-FFF2-40B4-BE49-F238E27FC236}">
                <a16:creationId xmlns:a16="http://schemas.microsoft.com/office/drawing/2014/main" id="{C9782E3B-287F-4677-A4CC-24D3981857BB}"/>
              </a:ext>
            </a:extLst>
          </p:cNvPr>
          <p:cNvSpPr txBox="1"/>
          <p:nvPr/>
        </p:nvSpPr>
        <p:spPr>
          <a:xfrm>
            <a:off x="8736406" y="378373"/>
            <a:ext cx="3065930" cy="2862322"/>
          </a:xfrm>
          <a:prstGeom prst="rect">
            <a:avLst/>
          </a:prstGeom>
          <a:noFill/>
        </p:spPr>
        <p:txBody>
          <a:bodyPr wrap="square">
            <a:spAutoFit/>
          </a:bodyPr>
          <a:lstStyle/>
          <a:p>
            <a:pPr algn="ctr"/>
            <a:r>
              <a:rPr lang="es-ES" b="1" dirty="0">
                <a:highlight>
                  <a:srgbClr val="00FF00"/>
                </a:highlight>
              </a:rPr>
              <a:t>En la Página Creada, busca el evento del boton </a:t>
            </a:r>
            <a:r>
              <a:rPr lang="es-DO" sz="1800" b="1" dirty="0">
                <a:solidFill>
                  <a:srgbClr val="000000"/>
                </a:solidFill>
                <a:highlight>
                  <a:srgbClr val="FFFF00"/>
                </a:highlight>
                <a:latin typeface="Cascadia Mono" panose="020B0609020000020004" pitchFamily="49" charset="0"/>
              </a:rPr>
              <a:t>CalcularMayor</a:t>
            </a:r>
            <a:r>
              <a:rPr lang="es-DO" sz="1800" b="1" dirty="0">
                <a:solidFill>
                  <a:srgbClr val="000000"/>
                </a:solidFill>
                <a:highlight>
                  <a:srgbClr val="00FF00"/>
                </a:highlight>
                <a:latin typeface="Cascadia Mono" panose="020B0609020000020004" pitchFamily="49" charset="0"/>
              </a:rPr>
              <a:t>, </a:t>
            </a:r>
            <a:r>
              <a:rPr lang="es-ES" b="1" dirty="0">
                <a:highlight>
                  <a:srgbClr val="00FF00"/>
                </a:highlight>
              </a:rPr>
              <a:t> en el código C#. Si aún no has creado los eventos Click para los botones no importa, solo copia el código,. Simplemente pega el siguiente código tal cual está debajo la funcion principal.</a:t>
            </a:r>
            <a:endParaRPr lang="es-DO" b="1" dirty="0">
              <a:highlight>
                <a:srgbClr val="00FF00"/>
              </a:highlight>
            </a:endParaRPr>
          </a:p>
        </p:txBody>
      </p:sp>
      <p:cxnSp>
        <p:nvCxnSpPr>
          <p:cNvPr id="7" name="Conector recto de flecha 6">
            <a:extLst>
              <a:ext uri="{FF2B5EF4-FFF2-40B4-BE49-F238E27FC236}">
                <a16:creationId xmlns:a16="http://schemas.microsoft.com/office/drawing/2014/main" id="{7624485E-E513-44BD-8DC7-4EB3589F76A4}"/>
              </a:ext>
            </a:extLst>
          </p:cNvPr>
          <p:cNvCxnSpPr/>
          <p:nvPr/>
        </p:nvCxnSpPr>
        <p:spPr>
          <a:xfrm flipH="1">
            <a:off x="2638097" y="2522483"/>
            <a:ext cx="6400800" cy="756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ED6853B-929D-47A7-8ED3-ACC3FC6F040C}"/>
              </a:ext>
            </a:extLst>
          </p:cNvPr>
          <p:cNvSpPr txBox="1"/>
          <p:nvPr/>
        </p:nvSpPr>
        <p:spPr>
          <a:xfrm>
            <a:off x="283779" y="146663"/>
            <a:ext cx="6548095" cy="584775"/>
          </a:xfrm>
          <a:prstGeom prst="rect">
            <a:avLst/>
          </a:prstGeom>
          <a:noFill/>
        </p:spPr>
        <p:txBody>
          <a:bodyPr wrap="square" rtlCol="0">
            <a:spAutoFit/>
          </a:bodyPr>
          <a:lstStyle/>
          <a:p>
            <a:r>
              <a:rPr lang="es-ES" sz="3200" b="1" dirty="0">
                <a:highlight>
                  <a:srgbClr val="FFFF00"/>
                </a:highlight>
              </a:rPr>
              <a:t>Codigo Mayor_Sin_Orden.xaml.cs</a:t>
            </a:r>
            <a:endParaRPr lang="es-DO" sz="3200" b="1" dirty="0">
              <a:highlight>
                <a:srgbClr val="FFFF00"/>
              </a:highlight>
            </a:endParaRPr>
          </a:p>
        </p:txBody>
      </p:sp>
    </p:spTree>
    <p:extLst>
      <p:ext uri="{BB962C8B-B14F-4D97-AF65-F5344CB8AC3E}">
        <p14:creationId xmlns:p14="http://schemas.microsoft.com/office/powerpoint/2010/main" val="1050079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3905D90-39B5-4DBF-AE30-7BDC8CF8CB0A}"/>
              </a:ext>
            </a:extLst>
          </p:cNvPr>
          <p:cNvPicPr>
            <a:picLocks noChangeAspect="1"/>
          </p:cNvPicPr>
          <p:nvPr/>
        </p:nvPicPr>
        <p:blipFill>
          <a:blip r:embed="rId2"/>
          <a:stretch>
            <a:fillRect/>
          </a:stretch>
        </p:blipFill>
        <p:spPr>
          <a:xfrm>
            <a:off x="5815623" y="0"/>
            <a:ext cx="2679773" cy="6858000"/>
          </a:xfrm>
          <a:prstGeom prst="rect">
            <a:avLst/>
          </a:prstGeom>
        </p:spPr>
      </p:pic>
      <p:pic>
        <p:nvPicPr>
          <p:cNvPr id="5" name="Imagen 4">
            <a:extLst>
              <a:ext uri="{FF2B5EF4-FFF2-40B4-BE49-F238E27FC236}">
                <a16:creationId xmlns:a16="http://schemas.microsoft.com/office/drawing/2014/main" id="{BC7EF311-9943-4D3C-9DB0-701EF0461C88}"/>
              </a:ext>
            </a:extLst>
          </p:cNvPr>
          <p:cNvPicPr>
            <a:picLocks noChangeAspect="1"/>
          </p:cNvPicPr>
          <p:nvPr/>
        </p:nvPicPr>
        <p:blipFill>
          <a:blip r:embed="rId3"/>
          <a:stretch>
            <a:fillRect/>
          </a:stretch>
        </p:blipFill>
        <p:spPr>
          <a:xfrm>
            <a:off x="9051897" y="0"/>
            <a:ext cx="2706688" cy="6858000"/>
          </a:xfrm>
          <a:prstGeom prst="rect">
            <a:avLst/>
          </a:prstGeom>
        </p:spPr>
      </p:pic>
      <p:sp>
        <p:nvSpPr>
          <p:cNvPr id="2" name="CuadroTexto 1">
            <a:extLst>
              <a:ext uri="{FF2B5EF4-FFF2-40B4-BE49-F238E27FC236}">
                <a16:creationId xmlns:a16="http://schemas.microsoft.com/office/drawing/2014/main" id="{E2F1C83F-E174-4623-8E77-CA5760841552}"/>
              </a:ext>
            </a:extLst>
          </p:cNvPr>
          <p:cNvSpPr txBox="1"/>
          <p:nvPr/>
        </p:nvSpPr>
        <p:spPr>
          <a:xfrm>
            <a:off x="756745" y="935421"/>
            <a:ext cx="3636579" cy="4524315"/>
          </a:xfrm>
          <a:prstGeom prst="rect">
            <a:avLst/>
          </a:prstGeom>
          <a:noFill/>
        </p:spPr>
        <p:txBody>
          <a:bodyPr wrap="square" rtlCol="0">
            <a:spAutoFit/>
          </a:bodyPr>
          <a:lstStyle/>
          <a:p>
            <a:pPr algn="ctr"/>
            <a:r>
              <a:rPr lang="es-ES" sz="3600" b="1" dirty="0"/>
              <a:t>Este seria el resultado de esta pagina, con validacion de datos, formato de letras condicional, y las entradas.</a:t>
            </a:r>
            <a:endParaRPr lang="es-DO" sz="3600" b="1" dirty="0"/>
          </a:p>
        </p:txBody>
      </p:sp>
    </p:spTree>
    <p:extLst>
      <p:ext uri="{BB962C8B-B14F-4D97-AF65-F5344CB8AC3E}">
        <p14:creationId xmlns:p14="http://schemas.microsoft.com/office/powerpoint/2010/main" val="957702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FD6D997-AAB0-41B0-A8CE-8FA0972AC19C}"/>
              </a:ext>
            </a:extLst>
          </p:cNvPr>
          <p:cNvSpPr txBox="1"/>
          <p:nvPr/>
        </p:nvSpPr>
        <p:spPr>
          <a:xfrm>
            <a:off x="473824" y="335846"/>
            <a:ext cx="11546379" cy="5816977"/>
          </a:xfrm>
          <a:prstGeom prst="rect">
            <a:avLst/>
          </a:prstGeom>
          <a:noFill/>
        </p:spPr>
        <p:txBody>
          <a:bodyPr wrap="square">
            <a:spAutoFit/>
          </a:bodyPr>
          <a:lstStyle/>
          <a:p>
            <a:r>
              <a:rPr lang="es-DO" sz="2800" b="1" dirty="0"/>
              <a:t># Comparación entre Xamarin y .NET MAUI</a:t>
            </a:r>
          </a:p>
          <a:p>
            <a:endParaRPr lang="es-DO" sz="2000" dirty="0"/>
          </a:p>
          <a:p>
            <a:r>
              <a:rPr lang="es-DO" sz="2800" b="1" dirty="0">
                <a:solidFill>
                  <a:srgbClr val="00B0F0"/>
                </a:solidFill>
                <a:effectLst>
                  <a:outerShdw blurRad="38100" dist="38100" dir="2700000" algn="tl">
                    <a:srgbClr val="000000">
                      <a:alpha val="43137"/>
                    </a:srgbClr>
                  </a:outerShdw>
                </a:effectLst>
              </a:rPr>
              <a:t>## Xamarin:</a:t>
            </a:r>
            <a:br>
              <a:rPr lang="es-DO" sz="2800" b="1" dirty="0">
                <a:solidFill>
                  <a:srgbClr val="00B0F0"/>
                </a:solidFill>
                <a:effectLst>
                  <a:outerShdw blurRad="38100" dist="38100" dir="2700000" algn="tl">
                    <a:srgbClr val="000000">
                      <a:alpha val="43137"/>
                    </a:srgbClr>
                  </a:outerShdw>
                </a:effectLst>
              </a:rPr>
            </a:br>
            <a:endParaRPr lang="es-DO" sz="2800" b="1" dirty="0">
              <a:solidFill>
                <a:srgbClr val="00B0F0"/>
              </a:solidFill>
              <a:effectLst>
                <a:outerShdw blurRad="38100" dist="38100" dir="2700000" algn="tl">
                  <a:srgbClr val="000000">
                    <a:alpha val="43137"/>
                  </a:srgbClr>
                </a:outerShdw>
              </a:effectLst>
            </a:endParaRPr>
          </a:p>
          <a:p>
            <a:r>
              <a:rPr lang="es-DO" sz="2000" dirty="0"/>
              <a:t>- ✅ Desarrollar aplicaciones móviles para  Android e iOS usando C#.</a:t>
            </a:r>
          </a:p>
          <a:p>
            <a:r>
              <a:rPr lang="es-DO" sz="2000" dirty="0"/>
              <a:t>- ✅ Compartir código entre plataformas con  Xamarin.Forms .</a:t>
            </a:r>
          </a:p>
          <a:p>
            <a:r>
              <a:rPr lang="es-DO" sz="2000" dirty="0"/>
              <a:t>- ✅ Integrar características nativas mediante  Xamarin.Essentials .</a:t>
            </a:r>
          </a:p>
          <a:p>
            <a:r>
              <a:rPr lang="es-DO" sz="2000" dirty="0"/>
              <a:t>- ✅ Utilizar  Xamarin.Android  y  Xamarin.iOS  para mayor control.</a:t>
            </a:r>
          </a:p>
          <a:p>
            <a:r>
              <a:rPr lang="es-DO" sz="2000" dirty="0"/>
              <a:t>- ✅ Desplegar aplicaciones en dispositivos móviles.</a:t>
            </a:r>
          </a:p>
          <a:p>
            <a:endParaRPr lang="es-DO" sz="2000" dirty="0"/>
          </a:p>
          <a:p>
            <a:r>
              <a:rPr lang="es-DO" sz="2400" b="1" dirty="0">
                <a:solidFill>
                  <a:srgbClr val="7030A0"/>
                </a:solidFill>
                <a:effectLst>
                  <a:outerShdw blurRad="38100" dist="38100" dir="2700000" algn="tl">
                    <a:srgbClr val="000000">
                      <a:alpha val="43137"/>
                    </a:srgbClr>
                  </a:outerShdw>
                </a:effectLst>
              </a:rPr>
              <a:t>## .NET MAUI:</a:t>
            </a:r>
          </a:p>
          <a:p>
            <a:endParaRPr lang="es-DO" sz="2400" b="1" dirty="0">
              <a:solidFill>
                <a:srgbClr val="7030A0"/>
              </a:solidFill>
              <a:effectLst>
                <a:outerShdw blurRad="38100" dist="38100" dir="2700000" algn="tl">
                  <a:srgbClr val="000000">
                    <a:alpha val="43137"/>
                  </a:srgbClr>
                </a:outerShdw>
              </a:effectLst>
            </a:endParaRPr>
          </a:p>
          <a:p>
            <a:r>
              <a:rPr lang="es-DO" sz="2000" dirty="0"/>
              <a:t>- 🚀 Desarrollar aplicaciones con  una sola base de código  para </a:t>
            </a:r>
            <a:r>
              <a:rPr lang="es-DO" sz="2000" dirty="0">
                <a:highlight>
                  <a:srgbClr val="00FF00"/>
                </a:highlight>
              </a:rPr>
              <a:t>Android</a:t>
            </a:r>
            <a:r>
              <a:rPr lang="es-DO" sz="2000" dirty="0"/>
              <a:t>, </a:t>
            </a:r>
            <a:r>
              <a:rPr lang="es-DO" sz="2000" dirty="0">
                <a:highlight>
                  <a:srgbClr val="808080"/>
                </a:highlight>
              </a:rPr>
              <a:t>iOS</a:t>
            </a:r>
            <a:r>
              <a:rPr lang="es-DO" sz="2000" dirty="0"/>
              <a:t>, </a:t>
            </a:r>
            <a:r>
              <a:rPr lang="es-DO" sz="2000" dirty="0">
                <a:highlight>
                  <a:srgbClr val="00FFFF"/>
                </a:highlight>
              </a:rPr>
              <a:t>Windows</a:t>
            </a:r>
            <a:r>
              <a:rPr lang="es-DO" sz="2000" dirty="0"/>
              <a:t> y </a:t>
            </a:r>
            <a:r>
              <a:rPr lang="es-DO" sz="2000" dirty="0">
                <a:highlight>
                  <a:srgbClr val="C0C0C0"/>
                </a:highlight>
              </a:rPr>
              <a:t>Mac</a:t>
            </a:r>
            <a:r>
              <a:rPr lang="es-DO" sz="2000" dirty="0"/>
              <a:t> .</a:t>
            </a:r>
          </a:p>
          <a:p>
            <a:r>
              <a:rPr lang="es-DO" sz="2000" dirty="0"/>
              <a:t>- 🚀 Mejor estructura de proyecto con integración en  .NET 6+ y todas las demas actualizadas .</a:t>
            </a:r>
          </a:p>
          <a:p>
            <a:r>
              <a:rPr lang="es-DO" sz="2000" dirty="0"/>
              <a:t>- 🚀 Controles gráficos mejorados y gestión más fluida de UI.</a:t>
            </a:r>
          </a:p>
          <a:p>
            <a:r>
              <a:rPr lang="es-DO" sz="2000" dirty="0"/>
              <a:t>- 🚀 Mejor rendimiento y menor tamaño de las aplicaciones.</a:t>
            </a:r>
          </a:p>
          <a:p>
            <a:r>
              <a:rPr lang="es-DO" sz="2000" dirty="0"/>
              <a:t>- 🚀 Uso de  </a:t>
            </a:r>
            <a:r>
              <a:rPr lang="es-DO" sz="2000" b="1" dirty="0"/>
              <a:t>Blazor</a:t>
            </a:r>
            <a:r>
              <a:rPr lang="es-DO" sz="2000" dirty="0"/>
              <a:t> para compartir código entre web y móvil.</a:t>
            </a:r>
          </a:p>
        </p:txBody>
      </p:sp>
    </p:spTree>
    <p:extLst>
      <p:ext uri="{BB962C8B-B14F-4D97-AF65-F5344CB8AC3E}">
        <p14:creationId xmlns:p14="http://schemas.microsoft.com/office/powerpoint/2010/main" val="424840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viar emojis sonrientes? Ahora significan cosas diferentes para distintas  personas - La Tercera">
            <a:extLst>
              <a:ext uri="{FF2B5EF4-FFF2-40B4-BE49-F238E27FC236}">
                <a16:creationId xmlns:a16="http://schemas.microsoft.com/office/drawing/2014/main" id="{9B12616D-9C29-4DAC-9834-EDF3612329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44" r="22392"/>
          <a:stretch/>
        </p:blipFill>
        <p:spPr bwMode="auto">
          <a:xfrm>
            <a:off x="418011" y="1275986"/>
            <a:ext cx="3383280" cy="404476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ECAA6F2B-708D-49AA-9290-92E6C585D393}"/>
              </a:ext>
            </a:extLst>
          </p:cNvPr>
          <p:cNvSpPr txBox="1"/>
          <p:nvPr/>
        </p:nvSpPr>
        <p:spPr>
          <a:xfrm>
            <a:off x="3892731" y="612844"/>
            <a:ext cx="7881258" cy="5693866"/>
          </a:xfrm>
          <a:prstGeom prst="rect">
            <a:avLst/>
          </a:prstGeom>
          <a:noFill/>
        </p:spPr>
        <p:txBody>
          <a:bodyPr wrap="square" rtlCol="0">
            <a:spAutoFit/>
          </a:bodyPr>
          <a:lstStyle/>
          <a:p>
            <a:pPr algn="ctr"/>
            <a:r>
              <a:rPr lang="es-ES" sz="2800" dirty="0"/>
              <a:t>Ahora vamos hacer el mismo ejemplo, pero con unos nuevos cambios, por ejemplo ordenarlos, que valide cual es mayor, y no los diga, pero que tambien nos de la lista ordenada de mayor a menor, usaremos la </a:t>
            </a:r>
            <a:r>
              <a:rPr lang="es-ES" sz="2800" b="1" dirty="0">
                <a:highlight>
                  <a:srgbClr val="FFFF00"/>
                </a:highlight>
              </a:rPr>
              <a:t>Funcion o Metodo </a:t>
            </a:r>
            <a:r>
              <a:rPr lang="es-ES" sz="2800" b="1" dirty="0">
                <a:highlight>
                  <a:srgbClr val="00FF00"/>
                </a:highlight>
              </a:rPr>
              <a:t>Math.Max </a:t>
            </a:r>
            <a:r>
              <a:rPr lang="es-ES" sz="2800" dirty="0"/>
              <a:t>para determinar el mayor de tres números ingresados por el usuario, anidando llamadas a </a:t>
            </a:r>
            <a:r>
              <a:rPr lang="es-ES" sz="2800" b="1" dirty="0">
                <a:highlight>
                  <a:srgbClr val="00FF00"/>
                </a:highlight>
              </a:rPr>
              <a:t>Math.Max </a:t>
            </a:r>
            <a:r>
              <a:rPr lang="es-ES" sz="2800" dirty="0"/>
              <a:t>para comparar los valores de manera eficiente. Luego, ordena estos números en un array de mayor a menor utilizando </a:t>
            </a:r>
            <a:r>
              <a:rPr lang="es-ES" sz="2800" b="1" dirty="0">
                <a:highlight>
                  <a:srgbClr val="00FF00"/>
                </a:highlight>
              </a:rPr>
              <a:t>Array.Sort y Array.Reverse</a:t>
            </a:r>
            <a:r>
              <a:rPr lang="es-ES" sz="2800" dirty="0"/>
              <a:t>, asegurando que los resultados se muestren claramente en la interfaz de usuario, proporcionando una retroalimentación precisa y estructurada.</a:t>
            </a:r>
            <a:endParaRPr lang="es-DO" sz="2800" dirty="0"/>
          </a:p>
        </p:txBody>
      </p:sp>
    </p:spTree>
    <p:extLst>
      <p:ext uri="{BB962C8B-B14F-4D97-AF65-F5344CB8AC3E}">
        <p14:creationId xmlns:p14="http://schemas.microsoft.com/office/powerpoint/2010/main" val="1921004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4A9A0AA-62E7-40C7-A634-E9064738836C}"/>
              </a:ext>
            </a:extLst>
          </p:cNvPr>
          <p:cNvSpPr txBox="1"/>
          <p:nvPr/>
        </p:nvSpPr>
        <p:spPr>
          <a:xfrm>
            <a:off x="257503" y="1606320"/>
            <a:ext cx="11676993" cy="4524315"/>
          </a:xfrm>
          <a:prstGeom prst="rect">
            <a:avLst/>
          </a:prstGeom>
          <a:noFill/>
        </p:spPr>
        <p:txBody>
          <a:bodyPr wrap="square">
            <a:spAutoFit/>
          </a:bodyPr>
          <a:lstStyle/>
          <a:p>
            <a:r>
              <a:rPr lang="es-DO" sz="1200" dirty="0">
                <a:solidFill>
                  <a:srgbClr val="0000FF"/>
                </a:solidFill>
                <a:highlight>
                  <a:srgbClr val="FFFFFF"/>
                </a:highlight>
                <a:latin typeface="Cascadia Mono" panose="020B0609020000020004" pitchFamily="49" charset="0"/>
              </a:rPr>
              <a:t>&lt;?xml version="1.0" encoding="utf-8" ?&gt;</a:t>
            </a:r>
            <a:endParaRPr lang="es-DO" sz="1200" dirty="0">
              <a:solidFill>
                <a:srgbClr val="000000"/>
              </a:solidFill>
              <a:highlight>
                <a:srgbClr val="FFFFFF"/>
              </a:highlight>
              <a:latin typeface="Cascadia Mono" panose="020B0609020000020004" pitchFamily="49" charset="0"/>
            </a:endParaRPr>
          </a:p>
          <a:p>
            <a:r>
              <a:rPr lang="fr-FR" sz="1200" dirty="0">
                <a:solidFill>
                  <a:srgbClr val="0000FF"/>
                </a:solidFill>
                <a:highlight>
                  <a:srgbClr val="FFFFFF"/>
                </a:highlight>
                <a:latin typeface="Cascadia Mono" panose="020B0609020000020004" pitchFamily="49" charset="0"/>
              </a:rPr>
              <a:t>&lt;</a:t>
            </a:r>
            <a:r>
              <a:rPr lang="fr-FR" sz="1200" dirty="0">
                <a:solidFill>
                  <a:srgbClr val="A31515"/>
                </a:solidFill>
                <a:highlight>
                  <a:srgbClr val="FFFFFF"/>
                </a:highlight>
                <a:latin typeface="Cascadia Mono" panose="020B0609020000020004" pitchFamily="49" charset="0"/>
              </a:rPr>
              <a:t>ContentPage</a:t>
            </a:r>
            <a:r>
              <a:rPr lang="fr-FR" sz="1200" dirty="0">
                <a:solidFill>
                  <a:srgbClr val="FF0000"/>
                </a:solidFill>
                <a:highlight>
                  <a:srgbClr val="FFFFFF"/>
                </a:highlight>
                <a:latin typeface="Cascadia Mono" panose="020B0609020000020004" pitchFamily="49" charset="0"/>
              </a:rPr>
              <a:t> xmlns</a:t>
            </a:r>
            <a:r>
              <a:rPr lang="fr-FR" sz="1200" dirty="0">
                <a:solidFill>
                  <a:srgbClr val="0000FF"/>
                </a:solidFill>
                <a:highlight>
                  <a:srgbClr val="FFFFFF"/>
                </a:highlight>
                <a:latin typeface="Cascadia Mono" panose="020B0609020000020004" pitchFamily="49" charset="0"/>
              </a:rPr>
              <a:t>="http://xamarin.com/schemas/2014/forms"</a:t>
            </a:r>
            <a:endParaRPr lang="fr-FR"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FF0000"/>
                </a:solidFill>
                <a:highlight>
                  <a:srgbClr val="FFFFFF"/>
                </a:highlight>
                <a:latin typeface="Cascadia Mono" panose="020B0609020000020004" pitchFamily="49" charset="0"/>
              </a:rPr>
              <a:t> xmlns</a:t>
            </a:r>
            <a:r>
              <a:rPr lang="es-DO" sz="1200" dirty="0">
                <a:solidFill>
                  <a:srgbClr val="0000FF"/>
                </a:solidFill>
                <a:highlight>
                  <a:srgbClr val="FFFFFF"/>
                </a:highlight>
                <a:latin typeface="Cascadia Mono" panose="020B0609020000020004" pitchFamily="49" charset="0"/>
              </a:rPr>
              <a:t>:</a:t>
            </a:r>
            <a:r>
              <a:rPr lang="es-DO" sz="1200" dirty="0">
                <a:solidFill>
                  <a:srgbClr val="FF0000"/>
                </a:solidFill>
                <a:highlight>
                  <a:srgbClr val="FFFFFF"/>
                </a:highlight>
                <a:latin typeface="Cascadia Mono" panose="020B0609020000020004" pitchFamily="49" charset="0"/>
              </a:rPr>
              <a:t>x</a:t>
            </a:r>
            <a:r>
              <a:rPr lang="es-DO" sz="1200" dirty="0">
                <a:solidFill>
                  <a:srgbClr val="0000FF"/>
                </a:solidFill>
                <a:highlight>
                  <a:srgbClr val="FFFFFF"/>
                </a:highlight>
                <a:latin typeface="Cascadia Mono" panose="020B0609020000020004" pitchFamily="49" charset="0"/>
              </a:rPr>
              <a:t>="http://schemas.microsoft.com/winfx/2009/xaml"</a:t>
            </a:r>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FF0000"/>
                </a:solidFill>
                <a:highlight>
                  <a:srgbClr val="FFFFFF"/>
                </a:highlight>
                <a:latin typeface="Cascadia Mono" panose="020B0609020000020004" pitchFamily="49" charset="0"/>
              </a:rPr>
              <a:t> x</a:t>
            </a:r>
            <a:r>
              <a:rPr lang="es-DO" sz="1200" dirty="0">
                <a:solidFill>
                  <a:srgbClr val="0000FF"/>
                </a:solidFill>
                <a:highlight>
                  <a:srgbClr val="FFFFFF"/>
                </a:highlight>
                <a:latin typeface="Cascadia Mono" panose="020B0609020000020004" pitchFamily="49" charset="0"/>
              </a:rPr>
              <a:t>:</a:t>
            </a:r>
            <a:r>
              <a:rPr lang="es-DO" sz="1200" dirty="0">
                <a:solidFill>
                  <a:srgbClr val="FF0000"/>
                </a:solidFill>
                <a:highlight>
                  <a:srgbClr val="FFFFFF"/>
                </a:highlight>
                <a:latin typeface="Cascadia Mono" panose="020B0609020000020004" pitchFamily="49" charset="0"/>
              </a:rPr>
              <a:t>Class</a:t>
            </a:r>
            <a:r>
              <a:rPr lang="es-DO" sz="1200" dirty="0">
                <a:solidFill>
                  <a:srgbClr val="0000FF"/>
                </a:solidFill>
                <a:highlight>
                  <a:srgbClr val="FFFFFF"/>
                </a:highlight>
                <a:latin typeface="Cascadia Mono" panose="020B0609020000020004" pitchFamily="49" charset="0"/>
              </a:rPr>
              <a:t>="App18.Mayor_Con_Orden"</a:t>
            </a:r>
            <a:endParaRPr lang="es-DO" sz="1200" dirty="0">
              <a:solidFill>
                <a:srgbClr val="000000"/>
              </a:solidFill>
              <a:highlight>
                <a:srgbClr val="FFFFFF"/>
              </a:highlight>
              <a:latin typeface="Cascadia Mono" panose="020B0609020000020004" pitchFamily="49" charset="0"/>
            </a:endParaRPr>
          </a:p>
          <a:p>
            <a:r>
              <a:rPr lang="es-ES" sz="1200" dirty="0">
                <a:solidFill>
                  <a:srgbClr val="000000"/>
                </a:solidFill>
                <a:highlight>
                  <a:srgbClr val="FFFFFF"/>
                </a:highlight>
                <a:latin typeface="Cascadia Mono" panose="020B0609020000020004" pitchFamily="49" charset="0"/>
              </a:rPr>
              <a:t>            </a:t>
            </a:r>
            <a:r>
              <a:rPr lang="es-ES" sz="1200" dirty="0">
                <a:solidFill>
                  <a:srgbClr val="FF0000"/>
                </a:solidFill>
                <a:highlight>
                  <a:srgbClr val="FFFFFF"/>
                </a:highlight>
                <a:latin typeface="Cascadia Mono" panose="020B0609020000020004" pitchFamily="49" charset="0"/>
              </a:rPr>
              <a:t> Title</a:t>
            </a:r>
            <a:r>
              <a:rPr lang="es-ES" sz="1200" dirty="0">
                <a:solidFill>
                  <a:srgbClr val="0000FF"/>
                </a:solidFill>
                <a:highlight>
                  <a:srgbClr val="FFFFFF"/>
                </a:highlight>
                <a:latin typeface="Cascadia Mono" panose="020B0609020000020004" pitchFamily="49" charset="0"/>
              </a:rPr>
              <a:t>="Mayor de Tres Números"&gt;</a:t>
            </a:r>
            <a:endParaRPr lang="es-ES"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StackLayout</a:t>
            </a:r>
            <a:r>
              <a:rPr lang="en-US" sz="1200" dirty="0">
                <a:solidFill>
                  <a:srgbClr val="FF0000"/>
                </a:solidFill>
                <a:highlight>
                  <a:srgbClr val="FFFFFF"/>
                </a:highlight>
                <a:latin typeface="Cascadia Mono" panose="020B0609020000020004" pitchFamily="49" charset="0"/>
              </a:rPr>
              <a:t> Padding</a:t>
            </a:r>
            <a:r>
              <a:rPr lang="en-US" sz="1200" dirty="0">
                <a:solidFill>
                  <a:srgbClr val="0000FF"/>
                </a:solidFill>
                <a:highlight>
                  <a:srgbClr val="FFFFFF"/>
                </a:highlight>
                <a:latin typeface="Cascadia Mono" panose="020B0609020000020004" pitchFamily="49" charset="0"/>
              </a:rPr>
              <a:t>="20"</a:t>
            </a:r>
            <a:r>
              <a:rPr lang="en-US" sz="1200" dirty="0">
                <a:solidFill>
                  <a:srgbClr val="FF0000"/>
                </a:solidFill>
                <a:highlight>
                  <a:srgbClr val="FFFFFF"/>
                </a:highlight>
                <a:latin typeface="Cascadia Mono" panose="020B0609020000020004" pitchFamily="49" charset="0"/>
              </a:rPr>
              <a:t> Spacing</a:t>
            </a:r>
            <a:r>
              <a:rPr lang="en-US" sz="1200" dirty="0">
                <a:solidFill>
                  <a:srgbClr val="0000FF"/>
                </a:solidFill>
                <a:highlight>
                  <a:srgbClr val="FFFFFF"/>
                </a:highlight>
                <a:latin typeface="Cascadia Mono" panose="020B0609020000020004" pitchFamily="49" charset="0"/>
              </a:rPr>
              <a:t>="15"&gt;</a:t>
            </a:r>
            <a:endParaRPr lang="en-US"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fr-FR" sz="1200" dirty="0">
                <a:solidFill>
                  <a:srgbClr val="000000"/>
                </a:solidFill>
                <a:highlight>
                  <a:srgbClr val="FFFFFF"/>
                </a:highlight>
                <a:latin typeface="Cascadia Mono" panose="020B0609020000020004" pitchFamily="49" charset="0"/>
              </a:rPr>
              <a:t>        </a:t>
            </a:r>
            <a:r>
              <a:rPr lang="fr-FR" sz="1200" dirty="0">
                <a:solidFill>
                  <a:srgbClr val="0000FF"/>
                </a:solidFill>
                <a:highlight>
                  <a:srgbClr val="FFFFFF"/>
                </a:highlight>
                <a:latin typeface="Cascadia Mono" panose="020B0609020000020004" pitchFamily="49" charset="0"/>
              </a:rPr>
              <a:t>&lt;</a:t>
            </a:r>
            <a:r>
              <a:rPr lang="fr-FR" sz="1200" dirty="0">
                <a:solidFill>
                  <a:srgbClr val="A31515"/>
                </a:solidFill>
                <a:highlight>
                  <a:srgbClr val="FFFFFF"/>
                </a:highlight>
                <a:latin typeface="Cascadia Mono" panose="020B0609020000020004" pitchFamily="49" charset="0"/>
              </a:rPr>
              <a:t>Image</a:t>
            </a:r>
            <a:r>
              <a:rPr lang="fr-FR" sz="1200" dirty="0">
                <a:solidFill>
                  <a:srgbClr val="FF0000"/>
                </a:solidFill>
                <a:highlight>
                  <a:srgbClr val="FFFFFF"/>
                </a:highlight>
                <a:latin typeface="Cascadia Mono" panose="020B0609020000020004" pitchFamily="49" charset="0"/>
              </a:rPr>
              <a:t> Source</a:t>
            </a:r>
            <a:r>
              <a:rPr lang="fr-FR" sz="1200" dirty="0">
                <a:solidFill>
                  <a:srgbClr val="0000FF"/>
                </a:solidFill>
                <a:highlight>
                  <a:srgbClr val="FFFFFF"/>
                </a:highlight>
                <a:latin typeface="Cascadia Mono" panose="020B0609020000020004" pitchFamily="49" charset="0"/>
              </a:rPr>
              <a:t>="https://programacionfacil.org/images/cursos/c_sharp/xcurso-c-sharp.jpg.pagespeed.ic.gtJxj0qt_H.webp"/&gt;</a:t>
            </a:r>
            <a:endParaRPr lang="fr-FR"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Label</a:t>
            </a:r>
            <a:r>
              <a:rPr lang="es-DO" sz="1200" dirty="0">
                <a:solidFill>
                  <a:srgbClr val="FF0000"/>
                </a:solidFill>
                <a:highlight>
                  <a:srgbClr val="FFFFFF"/>
                </a:highlight>
                <a:latin typeface="Cascadia Mono" panose="020B0609020000020004" pitchFamily="49" charset="0"/>
              </a:rPr>
              <a:t> Text</a:t>
            </a:r>
            <a:r>
              <a:rPr lang="es-DO" sz="1200" dirty="0">
                <a:solidFill>
                  <a:srgbClr val="0000FF"/>
                </a:solidFill>
                <a:highlight>
                  <a:srgbClr val="FFFFFF"/>
                </a:highlight>
                <a:latin typeface="Cascadia Mono" panose="020B0609020000020004" pitchFamily="49" charset="0"/>
              </a:rPr>
              <a:t>="Ingrese tres números:"</a:t>
            </a:r>
            <a:r>
              <a:rPr lang="es-DO" sz="1200" dirty="0">
                <a:solidFill>
                  <a:srgbClr val="FF0000"/>
                </a:solidFill>
                <a:highlight>
                  <a:srgbClr val="FFFFFF"/>
                </a:highlight>
                <a:latin typeface="Cascadia Mono" panose="020B0609020000020004" pitchFamily="49" charset="0"/>
              </a:rPr>
              <a:t> FontSize</a:t>
            </a:r>
            <a:r>
              <a:rPr lang="es-DO" sz="1200" dirty="0">
                <a:solidFill>
                  <a:srgbClr val="0000FF"/>
                </a:solidFill>
                <a:highlight>
                  <a:srgbClr val="FFFFFF"/>
                </a:highlight>
                <a:latin typeface="Cascadia Mono" panose="020B0609020000020004" pitchFamily="49" charset="0"/>
              </a:rPr>
              <a:t>="Large"</a:t>
            </a:r>
            <a:r>
              <a:rPr lang="es-DO" sz="1200" dirty="0">
                <a:solidFill>
                  <a:srgbClr val="FF0000"/>
                </a:solidFill>
                <a:highlight>
                  <a:srgbClr val="FFFFFF"/>
                </a:highlight>
                <a:latin typeface="Cascadia Mono" panose="020B0609020000020004" pitchFamily="49" charset="0"/>
              </a:rPr>
              <a:t> HorizontalOptions</a:t>
            </a:r>
            <a:r>
              <a:rPr lang="es-DO" sz="1200" dirty="0">
                <a:solidFill>
                  <a:srgbClr val="0000FF"/>
                </a:solidFill>
                <a:highlight>
                  <a:srgbClr val="FFFFFF"/>
                </a:highlight>
                <a:latin typeface="Cascadia Mono" panose="020B0609020000020004" pitchFamily="49" charset="0"/>
              </a:rPr>
              <a:t>="Center" /&gt;</a:t>
            </a:r>
            <a:endParaRPr lang="es-DO"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Entry</a:t>
            </a:r>
            <a:r>
              <a:rPr lang="en-US" sz="1200" dirty="0">
                <a:solidFill>
                  <a:srgbClr val="FF0000"/>
                </a:solidFill>
                <a:highlight>
                  <a:srgbClr val="FFFFFF"/>
                </a:highlight>
                <a:latin typeface="Cascadia Mono" panose="020B0609020000020004" pitchFamily="49" charset="0"/>
              </a:rPr>
              <a:t> x</a:t>
            </a:r>
            <a:r>
              <a:rPr lang="en-US" sz="1200" dirty="0">
                <a:solidFill>
                  <a:srgbClr val="0000FF"/>
                </a:solidFill>
                <a:highlight>
                  <a:srgbClr val="FFFFFF"/>
                </a:highlight>
                <a:latin typeface="Cascadia Mono" panose="020B0609020000020004" pitchFamily="49" charset="0"/>
              </a:rPr>
              <a:t>:</a:t>
            </a:r>
            <a:r>
              <a:rPr lang="en-US" sz="1200" dirty="0">
                <a:solidFill>
                  <a:srgbClr val="FF0000"/>
                </a:solidFill>
                <a:highlight>
                  <a:srgbClr val="FFFFFF"/>
                </a:highlight>
                <a:latin typeface="Cascadia Mono" panose="020B0609020000020004" pitchFamily="49" charset="0"/>
              </a:rPr>
              <a:t>Name</a:t>
            </a:r>
            <a:r>
              <a:rPr lang="en-US" sz="1200" dirty="0">
                <a:solidFill>
                  <a:srgbClr val="0000FF"/>
                </a:solidFill>
                <a:highlight>
                  <a:srgbClr val="FFFFFF"/>
                </a:highlight>
                <a:latin typeface="Cascadia Mono" panose="020B0609020000020004" pitchFamily="49" charset="0"/>
              </a:rPr>
              <a:t>="entryNumero1"</a:t>
            </a:r>
            <a:r>
              <a:rPr lang="en-US" sz="1200" dirty="0">
                <a:solidFill>
                  <a:srgbClr val="FF0000"/>
                </a:solidFill>
                <a:highlight>
                  <a:srgbClr val="FFFFFF"/>
                </a:highlight>
                <a:latin typeface="Cascadia Mono" panose="020B0609020000020004" pitchFamily="49" charset="0"/>
              </a:rPr>
              <a:t> Placeholder</a:t>
            </a:r>
            <a:r>
              <a:rPr lang="en-US" sz="1200" dirty="0">
                <a:solidFill>
                  <a:srgbClr val="0000FF"/>
                </a:solidFill>
                <a:highlight>
                  <a:srgbClr val="FFFFFF"/>
                </a:highlight>
                <a:latin typeface="Cascadia Mono" panose="020B0609020000020004" pitchFamily="49" charset="0"/>
              </a:rPr>
              <a:t>="Número 1"</a:t>
            </a:r>
            <a:r>
              <a:rPr lang="en-US" sz="1200" dirty="0">
                <a:solidFill>
                  <a:srgbClr val="FF0000"/>
                </a:solidFill>
                <a:highlight>
                  <a:srgbClr val="FFFFFF"/>
                </a:highlight>
                <a:latin typeface="Cascadia Mono" panose="020B0609020000020004" pitchFamily="49" charset="0"/>
              </a:rPr>
              <a:t> Keyboard</a:t>
            </a:r>
            <a:r>
              <a:rPr lang="en-US" sz="1200" dirty="0">
                <a:solidFill>
                  <a:srgbClr val="0000FF"/>
                </a:solidFill>
                <a:highlight>
                  <a:srgbClr val="FFFFFF"/>
                </a:highlight>
                <a:latin typeface="Cascadia Mono" panose="020B0609020000020004" pitchFamily="49" charset="0"/>
              </a:rPr>
              <a:t>="Numeric"/&gt;</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Entry</a:t>
            </a:r>
            <a:r>
              <a:rPr lang="en-US" sz="1200" dirty="0">
                <a:solidFill>
                  <a:srgbClr val="FF0000"/>
                </a:solidFill>
                <a:highlight>
                  <a:srgbClr val="FFFFFF"/>
                </a:highlight>
                <a:latin typeface="Cascadia Mono" panose="020B0609020000020004" pitchFamily="49" charset="0"/>
              </a:rPr>
              <a:t> x</a:t>
            </a:r>
            <a:r>
              <a:rPr lang="en-US" sz="1200" dirty="0">
                <a:solidFill>
                  <a:srgbClr val="0000FF"/>
                </a:solidFill>
                <a:highlight>
                  <a:srgbClr val="FFFFFF"/>
                </a:highlight>
                <a:latin typeface="Cascadia Mono" panose="020B0609020000020004" pitchFamily="49" charset="0"/>
              </a:rPr>
              <a:t>:</a:t>
            </a:r>
            <a:r>
              <a:rPr lang="en-US" sz="1200" dirty="0">
                <a:solidFill>
                  <a:srgbClr val="FF0000"/>
                </a:solidFill>
                <a:highlight>
                  <a:srgbClr val="FFFFFF"/>
                </a:highlight>
                <a:latin typeface="Cascadia Mono" panose="020B0609020000020004" pitchFamily="49" charset="0"/>
              </a:rPr>
              <a:t>Name</a:t>
            </a:r>
            <a:r>
              <a:rPr lang="en-US" sz="1200" dirty="0">
                <a:solidFill>
                  <a:srgbClr val="0000FF"/>
                </a:solidFill>
                <a:highlight>
                  <a:srgbClr val="FFFFFF"/>
                </a:highlight>
                <a:latin typeface="Cascadia Mono" panose="020B0609020000020004" pitchFamily="49" charset="0"/>
              </a:rPr>
              <a:t>="entryNumero2"</a:t>
            </a:r>
            <a:r>
              <a:rPr lang="en-US" sz="1200" dirty="0">
                <a:solidFill>
                  <a:srgbClr val="FF0000"/>
                </a:solidFill>
                <a:highlight>
                  <a:srgbClr val="FFFFFF"/>
                </a:highlight>
                <a:latin typeface="Cascadia Mono" panose="020B0609020000020004" pitchFamily="49" charset="0"/>
              </a:rPr>
              <a:t> Placeholder</a:t>
            </a:r>
            <a:r>
              <a:rPr lang="en-US" sz="1200" dirty="0">
                <a:solidFill>
                  <a:srgbClr val="0000FF"/>
                </a:solidFill>
                <a:highlight>
                  <a:srgbClr val="FFFFFF"/>
                </a:highlight>
                <a:latin typeface="Cascadia Mono" panose="020B0609020000020004" pitchFamily="49" charset="0"/>
              </a:rPr>
              <a:t>="Número 2"</a:t>
            </a:r>
            <a:r>
              <a:rPr lang="en-US" sz="1200" dirty="0">
                <a:solidFill>
                  <a:srgbClr val="FF0000"/>
                </a:solidFill>
                <a:highlight>
                  <a:srgbClr val="FFFFFF"/>
                </a:highlight>
                <a:latin typeface="Cascadia Mono" panose="020B0609020000020004" pitchFamily="49" charset="0"/>
              </a:rPr>
              <a:t> Keyboard</a:t>
            </a:r>
            <a:r>
              <a:rPr lang="en-US" sz="1200" dirty="0">
                <a:solidFill>
                  <a:srgbClr val="0000FF"/>
                </a:solidFill>
                <a:highlight>
                  <a:srgbClr val="FFFFFF"/>
                </a:highlight>
                <a:latin typeface="Cascadia Mono" panose="020B0609020000020004" pitchFamily="49" charset="0"/>
              </a:rPr>
              <a:t>="Numeric"/&gt;</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Entry</a:t>
            </a:r>
            <a:r>
              <a:rPr lang="en-US" sz="1200" dirty="0">
                <a:solidFill>
                  <a:srgbClr val="FF0000"/>
                </a:solidFill>
                <a:highlight>
                  <a:srgbClr val="FFFFFF"/>
                </a:highlight>
                <a:latin typeface="Cascadia Mono" panose="020B0609020000020004" pitchFamily="49" charset="0"/>
              </a:rPr>
              <a:t> x</a:t>
            </a:r>
            <a:r>
              <a:rPr lang="en-US" sz="1200" dirty="0">
                <a:solidFill>
                  <a:srgbClr val="0000FF"/>
                </a:solidFill>
                <a:highlight>
                  <a:srgbClr val="FFFFFF"/>
                </a:highlight>
                <a:latin typeface="Cascadia Mono" panose="020B0609020000020004" pitchFamily="49" charset="0"/>
              </a:rPr>
              <a:t>:</a:t>
            </a:r>
            <a:r>
              <a:rPr lang="en-US" sz="1200" dirty="0">
                <a:solidFill>
                  <a:srgbClr val="FF0000"/>
                </a:solidFill>
                <a:highlight>
                  <a:srgbClr val="FFFFFF"/>
                </a:highlight>
                <a:latin typeface="Cascadia Mono" panose="020B0609020000020004" pitchFamily="49" charset="0"/>
              </a:rPr>
              <a:t>Name</a:t>
            </a:r>
            <a:r>
              <a:rPr lang="en-US" sz="1200" dirty="0">
                <a:solidFill>
                  <a:srgbClr val="0000FF"/>
                </a:solidFill>
                <a:highlight>
                  <a:srgbClr val="FFFFFF"/>
                </a:highlight>
                <a:latin typeface="Cascadia Mono" panose="020B0609020000020004" pitchFamily="49" charset="0"/>
              </a:rPr>
              <a:t>="entryNumero3"</a:t>
            </a:r>
            <a:r>
              <a:rPr lang="en-US" sz="1200" dirty="0">
                <a:solidFill>
                  <a:srgbClr val="FF0000"/>
                </a:solidFill>
                <a:highlight>
                  <a:srgbClr val="FFFFFF"/>
                </a:highlight>
                <a:latin typeface="Cascadia Mono" panose="020B0609020000020004" pitchFamily="49" charset="0"/>
              </a:rPr>
              <a:t> Placeholder</a:t>
            </a:r>
            <a:r>
              <a:rPr lang="en-US" sz="1200" dirty="0">
                <a:solidFill>
                  <a:srgbClr val="0000FF"/>
                </a:solidFill>
                <a:highlight>
                  <a:srgbClr val="FFFFFF"/>
                </a:highlight>
                <a:latin typeface="Cascadia Mono" panose="020B0609020000020004" pitchFamily="49" charset="0"/>
              </a:rPr>
              <a:t>="Número 3"</a:t>
            </a:r>
            <a:r>
              <a:rPr lang="en-US" sz="1200" dirty="0">
                <a:solidFill>
                  <a:srgbClr val="FF0000"/>
                </a:solidFill>
                <a:highlight>
                  <a:srgbClr val="FFFFFF"/>
                </a:highlight>
                <a:latin typeface="Cascadia Mono" panose="020B0609020000020004" pitchFamily="49" charset="0"/>
              </a:rPr>
              <a:t> Keyboard</a:t>
            </a:r>
            <a:r>
              <a:rPr lang="en-US" sz="1200" dirty="0">
                <a:solidFill>
                  <a:srgbClr val="0000FF"/>
                </a:solidFill>
                <a:highlight>
                  <a:srgbClr val="FFFFFF"/>
                </a:highlight>
                <a:latin typeface="Cascadia Mono" panose="020B0609020000020004" pitchFamily="49" charset="0"/>
              </a:rPr>
              <a:t>="Numeric"/&gt;</a:t>
            </a:r>
            <a:endParaRPr lang="en-US"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s-ES" sz="1200" dirty="0">
                <a:solidFill>
                  <a:srgbClr val="000000"/>
                </a:solidFill>
                <a:highlight>
                  <a:srgbClr val="FFFFFF"/>
                </a:highlight>
                <a:latin typeface="Cascadia Mono" panose="020B0609020000020004" pitchFamily="49" charset="0"/>
              </a:rPr>
              <a:t>        </a:t>
            </a:r>
            <a:r>
              <a:rPr lang="es-ES" sz="1200" dirty="0">
                <a:solidFill>
                  <a:srgbClr val="0000FF"/>
                </a:solidFill>
                <a:highlight>
                  <a:srgbClr val="FFFFFF"/>
                </a:highlight>
                <a:latin typeface="Cascadia Mono" panose="020B0609020000020004" pitchFamily="49" charset="0"/>
              </a:rPr>
              <a:t>&lt;</a:t>
            </a:r>
            <a:r>
              <a:rPr lang="es-ES" sz="1200" dirty="0">
                <a:solidFill>
                  <a:srgbClr val="A31515"/>
                </a:solidFill>
                <a:highlight>
                  <a:srgbClr val="FFFFFF"/>
                </a:highlight>
                <a:latin typeface="Cascadia Mono" panose="020B0609020000020004" pitchFamily="49" charset="0"/>
              </a:rPr>
              <a:t>Button</a:t>
            </a:r>
            <a:r>
              <a:rPr lang="es-ES" sz="1200" dirty="0">
                <a:solidFill>
                  <a:srgbClr val="FF0000"/>
                </a:solidFill>
                <a:highlight>
                  <a:srgbClr val="FFFFFF"/>
                </a:highlight>
                <a:latin typeface="Cascadia Mono" panose="020B0609020000020004" pitchFamily="49" charset="0"/>
              </a:rPr>
              <a:t> Text</a:t>
            </a:r>
            <a:r>
              <a:rPr lang="es-ES" sz="1200" dirty="0">
                <a:solidFill>
                  <a:srgbClr val="0000FF"/>
                </a:solidFill>
                <a:highlight>
                  <a:srgbClr val="FFFFFF"/>
                </a:highlight>
                <a:latin typeface="Cascadia Mono" panose="020B0609020000020004" pitchFamily="49" charset="0"/>
              </a:rPr>
              <a:t>="Calcular Mayor y Ordenar"</a:t>
            </a:r>
            <a:r>
              <a:rPr lang="es-ES" sz="1200" dirty="0">
                <a:solidFill>
                  <a:srgbClr val="FF0000"/>
                </a:solidFill>
                <a:highlight>
                  <a:srgbClr val="FFFFFF"/>
                </a:highlight>
                <a:latin typeface="Cascadia Mono" panose="020B0609020000020004" pitchFamily="49" charset="0"/>
              </a:rPr>
              <a:t> Clicked</a:t>
            </a:r>
            <a:r>
              <a:rPr lang="es-ES" sz="1200" dirty="0">
                <a:solidFill>
                  <a:srgbClr val="0000FF"/>
                </a:solidFill>
                <a:highlight>
                  <a:srgbClr val="FFFFFF"/>
                </a:highlight>
                <a:latin typeface="Cascadia Mono" panose="020B0609020000020004" pitchFamily="49" charset="0"/>
              </a:rPr>
              <a:t>="CalcularMayorYOrdenar"/&gt;</a:t>
            </a:r>
            <a:endParaRPr lang="es-ES"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&lt;</a:t>
            </a:r>
            <a:r>
              <a:rPr lang="en-US" sz="1200" dirty="0">
                <a:solidFill>
                  <a:srgbClr val="A31515"/>
                </a:solidFill>
                <a:highlight>
                  <a:srgbClr val="FFFFFF"/>
                </a:highlight>
                <a:latin typeface="Cascadia Mono" panose="020B0609020000020004" pitchFamily="49" charset="0"/>
              </a:rPr>
              <a:t>Label</a:t>
            </a:r>
            <a:r>
              <a:rPr lang="en-US" sz="1200" dirty="0">
                <a:solidFill>
                  <a:srgbClr val="FF0000"/>
                </a:solidFill>
                <a:highlight>
                  <a:srgbClr val="FFFFFF"/>
                </a:highlight>
                <a:latin typeface="Cascadia Mono" panose="020B0609020000020004" pitchFamily="49" charset="0"/>
              </a:rPr>
              <a:t> x</a:t>
            </a:r>
            <a:r>
              <a:rPr lang="en-US" sz="1200" dirty="0">
                <a:solidFill>
                  <a:srgbClr val="0000FF"/>
                </a:solidFill>
                <a:highlight>
                  <a:srgbClr val="FFFFFF"/>
                </a:highlight>
                <a:latin typeface="Cascadia Mono" panose="020B0609020000020004" pitchFamily="49" charset="0"/>
              </a:rPr>
              <a:t>:</a:t>
            </a:r>
            <a:r>
              <a:rPr lang="en-US" sz="1200" dirty="0">
                <a:solidFill>
                  <a:srgbClr val="FF0000"/>
                </a:solidFill>
                <a:highlight>
                  <a:srgbClr val="FFFFFF"/>
                </a:highlight>
                <a:latin typeface="Cascadia Mono" panose="020B0609020000020004" pitchFamily="49" charset="0"/>
              </a:rPr>
              <a:t>Name</a:t>
            </a:r>
            <a:r>
              <a:rPr lang="en-US" sz="1200" dirty="0">
                <a:solidFill>
                  <a:srgbClr val="0000FF"/>
                </a:solidFill>
                <a:highlight>
                  <a:srgbClr val="FFFFFF"/>
                </a:highlight>
                <a:latin typeface="Cascadia Mono" panose="020B0609020000020004" pitchFamily="49" charset="0"/>
              </a:rPr>
              <a:t>="lblResultado"</a:t>
            </a:r>
            <a:r>
              <a:rPr lang="en-US" sz="1200" dirty="0">
                <a:solidFill>
                  <a:srgbClr val="FF0000"/>
                </a:solidFill>
                <a:highlight>
                  <a:srgbClr val="FFFFFF"/>
                </a:highlight>
                <a:latin typeface="Cascadia Mono" panose="020B0609020000020004" pitchFamily="49" charset="0"/>
              </a:rPr>
              <a:t> FontSize</a:t>
            </a:r>
            <a:r>
              <a:rPr lang="en-US" sz="1200" dirty="0">
                <a:solidFill>
                  <a:srgbClr val="0000FF"/>
                </a:solidFill>
                <a:highlight>
                  <a:srgbClr val="FFFFFF"/>
                </a:highlight>
                <a:latin typeface="Cascadia Mono" panose="020B0609020000020004" pitchFamily="49" charset="0"/>
              </a:rPr>
              <a:t>="Large"</a:t>
            </a:r>
            <a:r>
              <a:rPr lang="en-US" sz="1200" dirty="0">
                <a:solidFill>
                  <a:srgbClr val="FF0000"/>
                </a:solidFill>
                <a:highlight>
                  <a:srgbClr val="FFFFFF"/>
                </a:highlight>
                <a:latin typeface="Cascadia Mono" panose="020B0609020000020004" pitchFamily="49" charset="0"/>
              </a:rPr>
              <a:t> TextColor</a:t>
            </a:r>
            <a:r>
              <a:rPr lang="en-US" sz="1200" dirty="0">
                <a:solidFill>
                  <a:srgbClr val="0000FF"/>
                </a:solidFill>
                <a:highlight>
                  <a:srgbClr val="FFFFFF"/>
                </a:highlight>
                <a:latin typeface="Cascadia Mono" panose="020B0609020000020004" pitchFamily="49" charset="0"/>
              </a:rPr>
              <a:t>="Green"</a:t>
            </a:r>
            <a:r>
              <a:rPr lang="en-US" sz="1200" dirty="0">
                <a:solidFill>
                  <a:srgbClr val="FF0000"/>
                </a:solidFill>
                <a:highlight>
                  <a:srgbClr val="FFFFFF"/>
                </a:highlight>
                <a:latin typeface="Cascadia Mono" panose="020B0609020000020004" pitchFamily="49" charset="0"/>
              </a:rPr>
              <a:t> HorizontalOptions</a:t>
            </a:r>
            <a:r>
              <a:rPr lang="en-US" sz="1200" dirty="0">
                <a:solidFill>
                  <a:srgbClr val="0000FF"/>
                </a:solidFill>
                <a:highlight>
                  <a:srgbClr val="FFFFFF"/>
                </a:highlight>
                <a:latin typeface="Cascadia Mono" panose="020B0609020000020004" pitchFamily="49" charset="0"/>
              </a:rPr>
              <a:t>="Center"/&gt;</a:t>
            </a:r>
            <a:endParaRPr lang="en-US"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Label</a:t>
            </a:r>
            <a:r>
              <a:rPr lang="es-DO" sz="1200" dirty="0">
                <a:solidFill>
                  <a:srgbClr val="FF0000"/>
                </a:solidFill>
                <a:highlight>
                  <a:srgbClr val="FFFFFF"/>
                </a:highlight>
                <a:latin typeface="Cascadia Mono" panose="020B0609020000020004" pitchFamily="49" charset="0"/>
              </a:rPr>
              <a:t> x</a:t>
            </a:r>
            <a:r>
              <a:rPr lang="es-DO" sz="1200" dirty="0">
                <a:solidFill>
                  <a:srgbClr val="0000FF"/>
                </a:solidFill>
                <a:highlight>
                  <a:srgbClr val="FFFFFF"/>
                </a:highlight>
                <a:latin typeface="Cascadia Mono" panose="020B0609020000020004" pitchFamily="49" charset="0"/>
              </a:rPr>
              <a:t>:</a:t>
            </a:r>
            <a:r>
              <a:rPr lang="es-DO" sz="1200" dirty="0">
                <a:solidFill>
                  <a:srgbClr val="FF0000"/>
                </a:solidFill>
                <a:highlight>
                  <a:srgbClr val="FFFFFF"/>
                </a:highlight>
                <a:latin typeface="Cascadia Mono" panose="020B0609020000020004" pitchFamily="49" charset="0"/>
              </a:rPr>
              <a:t>Name</a:t>
            </a:r>
            <a:r>
              <a:rPr lang="es-DO" sz="1200" dirty="0">
                <a:solidFill>
                  <a:srgbClr val="0000FF"/>
                </a:solidFill>
                <a:highlight>
                  <a:srgbClr val="FFFFFF"/>
                </a:highlight>
                <a:latin typeface="Cascadia Mono" panose="020B0609020000020004" pitchFamily="49" charset="0"/>
              </a:rPr>
              <a:t>="lblOrdenados"</a:t>
            </a:r>
            <a:r>
              <a:rPr lang="es-DO" sz="1200" dirty="0">
                <a:solidFill>
                  <a:srgbClr val="FF0000"/>
                </a:solidFill>
                <a:highlight>
                  <a:srgbClr val="FFFFFF"/>
                </a:highlight>
                <a:latin typeface="Cascadia Mono" panose="020B0609020000020004" pitchFamily="49" charset="0"/>
              </a:rPr>
              <a:t> FontSize</a:t>
            </a:r>
            <a:r>
              <a:rPr lang="es-DO" sz="1200" dirty="0">
                <a:solidFill>
                  <a:srgbClr val="0000FF"/>
                </a:solidFill>
                <a:highlight>
                  <a:srgbClr val="FFFFFF"/>
                </a:highlight>
                <a:latin typeface="Cascadia Mono" panose="020B0609020000020004" pitchFamily="49" charset="0"/>
              </a:rPr>
              <a:t>="Large"</a:t>
            </a:r>
            <a:r>
              <a:rPr lang="es-DO" sz="1200" dirty="0">
                <a:solidFill>
                  <a:srgbClr val="FF0000"/>
                </a:solidFill>
                <a:highlight>
                  <a:srgbClr val="FFFFFF"/>
                </a:highlight>
                <a:latin typeface="Cascadia Mono" panose="020B0609020000020004" pitchFamily="49" charset="0"/>
              </a:rPr>
              <a:t> TextColor</a:t>
            </a:r>
            <a:r>
              <a:rPr lang="es-DO" sz="1200" dirty="0">
                <a:solidFill>
                  <a:srgbClr val="0000FF"/>
                </a:solidFill>
                <a:highlight>
                  <a:srgbClr val="FFFFFF"/>
                </a:highlight>
                <a:latin typeface="Cascadia Mono" panose="020B0609020000020004" pitchFamily="49" charset="0"/>
              </a:rPr>
              <a:t>="Blue"</a:t>
            </a:r>
            <a:r>
              <a:rPr lang="es-DO" sz="1200" dirty="0">
                <a:solidFill>
                  <a:srgbClr val="FF0000"/>
                </a:solidFill>
                <a:highlight>
                  <a:srgbClr val="FFFFFF"/>
                </a:highlight>
                <a:latin typeface="Cascadia Mono" panose="020B0609020000020004" pitchFamily="49" charset="0"/>
              </a:rPr>
              <a:t> HorizontalOptions</a:t>
            </a:r>
            <a:r>
              <a:rPr lang="es-DO" sz="1200" dirty="0">
                <a:solidFill>
                  <a:srgbClr val="0000FF"/>
                </a:solidFill>
                <a:highlight>
                  <a:srgbClr val="FFFFFF"/>
                </a:highlight>
                <a:latin typeface="Cascadia Mono" panose="020B0609020000020004" pitchFamily="49" charset="0"/>
              </a:rPr>
              <a:t>="Center"/&gt;</a:t>
            </a:r>
            <a:endParaRPr lang="es-DO"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00"/>
                </a:solidFill>
                <a:highlight>
                  <a:srgbClr val="FFFFFF"/>
                </a:highlight>
                <a:latin typeface="Cascadia Mono" panose="020B0609020000020004" pitchFamily="49" charset="0"/>
              </a:rPr>
              <a:t>    </a:t>
            </a:r>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StackLayout</a:t>
            </a:r>
            <a:r>
              <a:rPr lang="es-DO" sz="1200" dirty="0">
                <a:solidFill>
                  <a:srgbClr val="0000FF"/>
                </a:solidFill>
                <a:highlight>
                  <a:srgbClr val="FFFFFF"/>
                </a:highlight>
                <a:latin typeface="Cascadia Mono" panose="020B0609020000020004" pitchFamily="49" charset="0"/>
              </a:rPr>
              <a:t>&gt;</a:t>
            </a:r>
            <a:endParaRPr lang="es-DO" sz="1200" dirty="0">
              <a:solidFill>
                <a:srgbClr val="000000"/>
              </a:solidFill>
              <a:highlight>
                <a:srgbClr val="FFFFFF"/>
              </a:highlight>
              <a:latin typeface="Cascadia Mono" panose="020B0609020000020004" pitchFamily="49" charset="0"/>
            </a:endParaRPr>
          </a:p>
          <a:p>
            <a:endParaRPr lang="es-DO" sz="1200" dirty="0">
              <a:solidFill>
                <a:srgbClr val="000000"/>
              </a:solidFill>
              <a:highlight>
                <a:srgbClr val="FFFFFF"/>
              </a:highlight>
              <a:latin typeface="Cascadia Mono" panose="020B0609020000020004" pitchFamily="49" charset="0"/>
            </a:endParaRPr>
          </a:p>
          <a:p>
            <a:r>
              <a:rPr lang="es-DO" sz="1200" dirty="0">
                <a:solidFill>
                  <a:srgbClr val="0000FF"/>
                </a:solidFill>
                <a:highlight>
                  <a:srgbClr val="FFFFFF"/>
                </a:highlight>
                <a:latin typeface="Cascadia Mono" panose="020B0609020000020004" pitchFamily="49" charset="0"/>
              </a:rPr>
              <a:t>&lt;/</a:t>
            </a:r>
            <a:r>
              <a:rPr lang="es-DO" sz="1200" dirty="0">
                <a:solidFill>
                  <a:srgbClr val="A31515"/>
                </a:solidFill>
                <a:highlight>
                  <a:srgbClr val="FFFFFF"/>
                </a:highlight>
                <a:latin typeface="Cascadia Mono" panose="020B0609020000020004" pitchFamily="49" charset="0"/>
              </a:rPr>
              <a:t>ContentPage</a:t>
            </a:r>
            <a:r>
              <a:rPr lang="es-DO" sz="1200" dirty="0">
                <a:solidFill>
                  <a:srgbClr val="0000FF"/>
                </a:solidFill>
                <a:highlight>
                  <a:srgbClr val="FFFFFF"/>
                </a:highlight>
                <a:latin typeface="Cascadia Mono" panose="020B0609020000020004" pitchFamily="49" charset="0"/>
              </a:rPr>
              <a:t>&gt;</a:t>
            </a:r>
            <a:endParaRPr lang="es-DO" sz="1200" dirty="0">
              <a:solidFill>
                <a:srgbClr val="000000"/>
              </a:solidFill>
              <a:highlight>
                <a:srgbClr val="FFFFFF"/>
              </a:highlight>
              <a:latin typeface="Cascadia Mono" panose="020B0609020000020004" pitchFamily="49" charset="0"/>
            </a:endParaRPr>
          </a:p>
        </p:txBody>
      </p:sp>
      <p:sp>
        <p:nvSpPr>
          <p:cNvPr id="4" name="CuadroTexto 3">
            <a:extLst>
              <a:ext uri="{FF2B5EF4-FFF2-40B4-BE49-F238E27FC236}">
                <a16:creationId xmlns:a16="http://schemas.microsoft.com/office/drawing/2014/main" id="{9453E80C-B1D0-444E-9654-9536D2AE4A3A}"/>
              </a:ext>
            </a:extLst>
          </p:cNvPr>
          <p:cNvSpPr txBox="1"/>
          <p:nvPr/>
        </p:nvSpPr>
        <p:spPr>
          <a:xfrm>
            <a:off x="599090" y="325821"/>
            <a:ext cx="6032938" cy="584775"/>
          </a:xfrm>
          <a:prstGeom prst="rect">
            <a:avLst/>
          </a:prstGeom>
          <a:noFill/>
        </p:spPr>
        <p:txBody>
          <a:bodyPr wrap="square" rtlCol="0">
            <a:spAutoFit/>
          </a:bodyPr>
          <a:lstStyle/>
          <a:p>
            <a:r>
              <a:rPr lang="es-ES" sz="3200" b="1" dirty="0">
                <a:highlight>
                  <a:srgbClr val="FFFF00"/>
                </a:highlight>
              </a:rPr>
              <a:t>Codigo Mayor_Con_Orden.XAML</a:t>
            </a:r>
            <a:endParaRPr lang="es-DO" sz="3200" b="1" dirty="0">
              <a:highlight>
                <a:srgbClr val="FFFF00"/>
              </a:highlight>
            </a:endParaRPr>
          </a:p>
        </p:txBody>
      </p:sp>
      <p:sp>
        <p:nvSpPr>
          <p:cNvPr id="5" name="CuadroTexto 4">
            <a:extLst>
              <a:ext uri="{FF2B5EF4-FFF2-40B4-BE49-F238E27FC236}">
                <a16:creationId xmlns:a16="http://schemas.microsoft.com/office/drawing/2014/main" id="{54AE6F75-C338-4198-972C-DF8BC9A2E8C4}"/>
              </a:ext>
            </a:extLst>
          </p:cNvPr>
          <p:cNvSpPr txBox="1"/>
          <p:nvPr/>
        </p:nvSpPr>
        <p:spPr>
          <a:xfrm>
            <a:off x="7493876" y="252248"/>
            <a:ext cx="4414345" cy="2031325"/>
          </a:xfrm>
          <a:prstGeom prst="rect">
            <a:avLst/>
          </a:prstGeom>
          <a:noFill/>
        </p:spPr>
        <p:txBody>
          <a:bodyPr wrap="square" rtlCol="0">
            <a:spAutoFit/>
          </a:bodyPr>
          <a:lstStyle/>
          <a:p>
            <a:pPr algn="ctr"/>
            <a:r>
              <a:rPr lang="es-ES" b="1" i="0" dirty="0">
                <a:effectLst/>
                <a:highlight>
                  <a:srgbClr val="00FF00"/>
                </a:highlight>
                <a:latin typeface="Inter"/>
              </a:rPr>
              <a:t>Copia este código en la Pantalla </a:t>
            </a:r>
            <a:r>
              <a:rPr lang="es-ES" b="1" i="0" dirty="0">
                <a:effectLst/>
                <a:highlight>
                  <a:srgbClr val="FFFF00"/>
                </a:highlight>
                <a:latin typeface="Inter"/>
              </a:rPr>
              <a:t>Mayor_Con_Orden</a:t>
            </a:r>
            <a:r>
              <a:rPr lang="es-ES" b="1" i="0" dirty="0">
                <a:effectLst/>
                <a:highlight>
                  <a:srgbClr val="00FF00"/>
                </a:highlight>
                <a:latin typeface="Inter"/>
              </a:rPr>
              <a:t>. Para crear la Pantalla, sigue estos pasos: haz clic derecho en el proyecto de C#, selecciona 'Agregar', luego 'Nuevo elemento', elige 'Página de contenido (XAML)' y nómbrala Mayor_Con_Orden '</a:t>
            </a:r>
            <a:endParaRPr lang="es-DO" b="1" dirty="0">
              <a:highlight>
                <a:srgbClr val="00FF00"/>
              </a:highlight>
            </a:endParaRPr>
          </a:p>
        </p:txBody>
      </p:sp>
    </p:spTree>
    <p:extLst>
      <p:ext uri="{BB962C8B-B14F-4D97-AF65-F5344CB8AC3E}">
        <p14:creationId xmlns:p14="http://schemas.microsoft.com/office/powerpoint/2010/main" val="4174963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41AA3B-8156-4527-A6E3-44FC69137384}"/>
              </a:ext>
            </a:extLst>
          </p:cNvPr>
          <p:cNvSpPr txBox="1"/>
          <p:nvPr/>
        </p:nvSpPr>
        <p:spPr>
          <a:xfrm>
            <a:off x="162037" y="22705"/>
            <a:ext cx="6270293" cy="584775"/>
          </a:xfrm>
          <a:prstGeom prst="rect">
            <a:avLst/>
          </a:prstGeom>
          <a:noFill/>
        </p:spPr>
        <p:txBody>
          <a:bodyPr wrap="square" rtlCol="0">
            <a:spAutoFit/>
          </a:bodyPr>
          <a:lstStyle/>
          <a:p>
            <a:r>
              <a:rPr lang="es-ES" sz="3200" b="1" dirty="0">
                <a:highlight>
                  <a:srgbClr val="FFFF00"/>
                </a:highlight>
              </a:rPr>
              <a:t>Codigo Mayor_Con_Orden.XAML.CS</a:t>
            </a:r>
            <a:endParaRPr lang="es-DO" sz="3200" b="1" dirty="0">
              <a:highlight>
                <a:srgbClr val="FFFF00"/>
              </a:highlight>
            </a:endParaRPr>
          </a:p>
        </p:txBody>
      </p:sp>
      <p:sp>
        <p:nvSpPr>
          <p:cNvPr id="4" name="CuadroTexto 3">
            <a:extLst>
              <a:ext uri="{FF2B5EF4-FFF2-40B4-BE49-F238E27FC236}">
                <a16:creationId xmlns:a16="http://schemas.microsoft.com/office/drawing/2014/main" id="{98BCA002-DDEF-4A0D-B22A-81859F93B8BE}"/>
              </a:ext>
            </a:extLst>
          </p:cNvPr>
          <p:cNvSpPr txBox="1"/>
          <p:nvPr/>
        </p:nvSpPr>
        <p:spPr>
          <a:xfrm>
            <a:off x="399392" y="910596"/>
            <a:ext cx="7441325" cy="5632311"/>
          </a:xfrm>
          <a:prstGeom prst="rect">
            <a:avLst/>
          </a:prstGeom>
          <a:noFill/>
        </p:spPr>
        <p:txBody>
          <a:bodyPr wrap="square">
            <a:spAutoFit/>
          </a:bodyPr>
          <a:lstStyle/>
          <a:p>
            <a:r>
              <a:rPr lang="es-DO" sz="800" dirty="0">
                <a:solidFill>
                  <a:srgbClr val="0000FF"/>
                </a:solidFill>
                <a:highlight>
                  <a:srgbClr val="FFFFFF"/>
                </a:highlight>
                <a:latin typeface="Cascadia Mono" panose="020B0609020000020004" pitchFamily="49" charset="0"/>
              </a:rPr>
              <a:t>using</a:t>
            </a:r>
            <a:r>
              <a:rPr lang="es-DO" sz="800" dirty="0">
                <a:solidFill>
                  <a:srgbClr val="000000"/>
                </a:solidFill>
                <a:highlight>
                  <a:srgbClr val="FFFFFF"/>
                </a:highlight>
                <a:latin typeface="Cascadia Mono" panose="020B0609020000020004" pitchFamily="49" charset="0"/>
              </a:rPr>
              <a:t> System;</a:t>
            </a:r>
          </a:p>
          <a:p>
            <a:r>
              <a:rPr lang="es-DO" sz="800" dirty="0">
                <a:solidFill>
                  <a:srgbClr val="0000FF"/>
                </a:solidFill>
                <a:highlight>
                  <a:srgbClr val="FFFFFF"/>
                </a:highlight>
                <a:latin typeface="Cascadia Mono" panose="020B0609020000020004" pitchFamily="49" charset="0"/>
              </a:rPr>
              <a:t>using</a:t>
            </a:r>
            <a:r>
              <a:rPr lang="es-DO" sz="800" dirty="0">
                <a:solidFill>
                  <a:srgbClr val="000000"/>
                </a:solidFill>
                <a:highlight>
                  <a:srgbClr val="FFFFFF"/>
                </a:highlight>
                <a:latin typeface="Cascadia Mono" panose="020B0609020000020004" pitchFamily="49" charset="0"/>
              </a:rPr>
              <a:t> System.Collections.Generic;</a:t>
            </a:r>
          </a:p>
          <a:p>
            <a:r>
              <a:rPr lang="es-DO" sz="800" dirty="0">
                <a:solidFill>
                  <a:srgbClr val="0000FF"/>
                </a:solidFill>
                <a:highlight>
                  <a:srgbClr val="FFFFFF"/>
                </a:highlight>
                <a:latin typeface="Cascadia Mono" panose="020B0609020000020004" pitchFamily="49" charset="0"/>
              </a:rPr>
              <a:t>using</a:t>
            </a:r>
            <a:r>
              <a:rPr lang="es-DO" sz="800" dirty="0">
                <a:solidFill>
                  <a:srgbClr val="000000"/>
                </a:solidFill>
                <a:highlight>
                  <a:srgbClr val="FFFFFF"/>
                </a:highlight>
                <a:latin typeface="Cascadia Mono" panose="020B0609020000020004" pitchFamily="49" charset="0"/>
              </a:rPr>
              <a:t> System.ComponentModel;</a:t>
            </a:r>
          </a:p>
          <a:p>
            <a:r>
              <a:rPr lang="es-DO" sz="800" dirty="0">
                <a:solidFill>
                  <a:srgbClr val="0000FF"/>
                </a:solidFill>
                <a:highlight>
                  <a:srgbClr val="FFFFFF"/>
                </a:highlight>
                <a:latin typeface="Cascadia Mono" panose="020B0609020000020004" pitchFamily="49" charset="0"/>
              </a:rPr>
              <a:t>using</a:t>
            </a:r>
            <a:r>
              <a:rPr lang="es-DO" sz="800" dirty="0">
                <a:solidFill>
                  <a:srgbClr val="000000"/>
                </a:solidFill>
                <a:highlight>
                  <a:srgbClr val="FFFFFF"/>
                </a:highlight>
                <a:latin typeface="Cascadia Mono" panose="020B0609020000020004" pitchFamily="49" charset="0"/>
              </a:rPr>
              <a:t> System.Linq;</a:t>
            </a:r>
          </a:p>
          <a:p>
            <a:r>
              <a:rPr lang="es-DO" sz="800" dirty="0">
                <a:solidFill>
                  <a:srgbClr val="0000FF"/>
                </a:solidFill>
                <a:highlight>
                  <a:srgbClr val="FFFFFF"/>
                </a:highlight>
                <a:latin typeface="Cascadia Mono" panose="020B0609020000020004" pitchFamily="49" charset="0"/>
              </a:rPr>
              <a:t>using</a:t>
            </a:r>
            <a:r>
              <a:rPr lang="es-DO" sz="800" dirty="0">
                <a:solidFill>
                  <a:srgbClr val="000000"/>
                </a:solidFill>
                <a:highlight>
                  <a:srgbClr val="FFFFFF"/>
                </a:highlight>
                <a:latin typeface="Cascadia Mono" panose="020B0609020000020004" pitchFamily="49" charset="0"/>
              </a:rPr>
              <a:t> System.Text;</a:t>
            </a:r>
          </a:p>
          <a:p>
            <a:r>
              <a:rPr lang="es-DO" sz="800" dirty="0">
                <a:solidFill>
                  <a:srgbClr val="0000FF"/>
                </a:solidFill>
                <a:highlight>
                  <a:srgbClr val="FFFFFF"/>
                </a:highlight>
                <a:latin typeface="Cascadia Mono" panose="020B0609020000020004" pitchFamily="49" charset="0"/>
              </a:rPr>
              <a:t>using</a:t>
            </a:r>
            <a:r>
              <a:rPr lang="es-DO" sz="800" dirty="0">
                <a:solidFill>
                  <a:srgbClr val="000000"/>
                </a:solidFill>
                <a:highlight>
                  <a:srgbClr val="FFFFFF"/>
                </a:highlight>
                <a:latin typeface="Cascadia Mono" panose="020B0609020000020004" pitchFamily="49" charset="0"/>
              </a:rPr>
              <a:t> System.Threading.Tasks;</a:t>
            </a:r>
          </a:p>
          <a:p>
            <a:r>
              <a:rPr lang="es-DO" sz="800" dirty="0">
                <a:solidFill>
                  <a:srgbClr val="0000FF"/>
                </a:solidFill>
                <a:highlight>
                  <a:srgbClr val="FFFFFF"/>
                </a:highlight>
                <a:latin typeface="Cascadia Mono" panose="020B0609020000020004" pitchFamily="49" charset="0"/>
              </a:rPr>
              <a:t>using</a:t>
            </a:r>
            <a:r>
              <a:rPr lang="es-DO" sz="800" dirty="0">
                <a:solidFill>
                  <a:srgbClr val="000000"/>
                </a:solidFill>
                <a:highlight>
                  <a:srgbClr val="FFFFFF"/>
                </a:highlight>
                <a:latin typeface="Cascadia Mono" panose="020B0609020000020004" pitchFamily="49" charset="0"/>
              </a:rPr>
              <a:t> Xamarin.Forms;</a:t>
            </a:r>
          </a:p>
          <a:p>
            <a:endParaRPr lang="es-DO" sz="800" dirty="0">
              <a:solidFill>
                <a:srgbClr val="000000"/>
              </a:solidFill>
              <a:highlight>
                <a:srgbClr val="FFFFFF"/>
              </a:highlight>
              <a:latin typeface="Cascadia Mono" panose="020B0609020000020004" pitchFamily="49" charset="0"/>
            </a:endParaRPr>
          </a:p>
          <a:p>
            <a:r>
              <a:rPr lang="es-DO" sz="800" dirty="0">
                <a:solidFill>
                  <a:srgbClr val="0000FF"/>
                </a:solidFill>
                <a:highlight>
                  <a:srgbClr val="FFFFFF"/>
                </a:highlight>
                <a:latin typeface="Cascadia Mono" panose="020B0609020000020004" pitchFamily="49" charset="0"/>
              </a:rPr>
              <a:t>namespace</a:t>
            </a:r>
            <a:r>
              <a:rPr lang="es-DO" sz="800" dirty="0">
                <a:solidFill>
                  <a:srgbClr val="000000"/>
                </a:solidFill>
                <a:highlight>
                  <a:srgbClr val="FFFFFF"/>
                </a:highlight>
                <a:latin typeface="Cascadia Mono" panose="020B0609020000020004" pitchFamily="49" charset="0"/>
              </a:rPr>
              <a:t> App18</a:t>
            </a:r>
          </a:p>
          <a:p>
            <a:r>
              <a:rPr lang="es-DO" sz="800" dirty="0">
                <a:solidFill>
                  <a:srgbClr val="000000"/>
                </a:solidFill>
                <a:highlight>
                  <a:srgbClr val="FFFFFF"/>
                </a:highlight>
                <a:latin typeface="Cascadia Mono" panose="020B0609020000020004" pitchFamily="49" charset="0"/>
              </a:rPr>
              <a:t>{</a:t>
            </a:r>
          </a:p>
          <a:p>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public</a:t>
            </a:r>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partial</a:t>
            </a:r>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class</a:t>
            </a:r>
            <a:r>
              <a:rPr lang="es-DO" sz="800" dirty="0">
                <a:solidFill>
                  <a:srgbClr val="000000"/>
                </a:solidFill>
                <a:highlight>
                  <a:srgbClr val="FFFFFF"/>
                </a:highlight>
                <a:latin typeface="Cascadia Mono" panose="020B0609020000020004" pitchFamily="49" charset="0"/>
              </a:rPr>
              <a:t> </a:t>
            </a:r>
            <a:r>
              <a:rPr lang="es-DO" sz="800" dirty="0">
                <a:solidFill>
                  <a:srgbClr val="2B91AF"/>
                </a:solidFill>
                <a:highlight>
                  <a:srgbClr val="FFFFFF"/>
                </a:highlight>
                <a:latin typeface="Cascadia Mono" panose="020B0609020000020004" pitchFamily="49" charset="0"/>
              </a:rPr>
              <a:t>Mayor_Con_Orden</a:t>
            </a:r>
            <a:r>
              <a:rPr lang="es-DO" sz="800" dirty="0">
                <a:solidFill>
                  <a:srgbClr val="000000"/>
                </a:solidFill>
                <a:highlight>
                  <a:srgbClr val="FFFFFF"/>
                </a:highlight>
                <a:latin typeface="Cascadia Mono" panose="020B0609020000020004" pitchFamily="49" charset="0"/>
              </a:rPr>
              <a:t> : </a:t>
            </a:r>
            <a:r>
              <a:rPr lang="es-DO" sz="800" dirty="0">
                <a:solidFill>
                  <a:srgbClr val="2B91AF"/>
                </a:solidFill>
                <a:highlight>
                  <a:srgbClr val="FFFFFF"/>
                </a:highlight>
                <a:latin typeface="Cascadia Mono" panose="020B0609020000020004" pitchFamily="49" charset="0"/>
              </a:rPr>
              <a:t>ContentPage</a:t>
            </a:r>
            <a:endParaRPr lang="es-DO" sz="800" dirty="0">
              <a:solidFill>
                <a:srgbClr val="000000"/>
              </a:solidFill>
              <a:highlight>
                <a:srgbClr val="FFFFFF"/>
              </a:highlight>
              <a:latin typeface="Cascadia Mono" panose="020B0609020000020004" pitchFamily="49" charset="0"/>
            </a:endParaRPr>
          </a:p>
          <a:p>
            <a:r>
              <a:rPr lang="es-DO" sz="800" dirty="0">
                <a:solidFill>
                  <a:srgbClr val="000000"/>
                </a:solidFill>
                <a:highlight>
                  <a:srgbClr val="FFFFFF"/>
                </a:highlight>
                <a:latin typeface="Cascadia Mono" panose="020B0609020000020004" pitchFamily="49" charset="0"/>
              </a:rPr>
              <a:t>    {</a:t>
            </a:r>
          </a:p>
          <a:p>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public</a:t>
            </a:r>
            <a:r>
              <a:rPr lang="es-DO" sz="800" dirty="0">
                <a:solidFill>
                  <a:srgbClr val="000000"/>
                </a:solidFill>
                <a:highlight>
                  <a:srgbClr val="FFFFFF"/>
                </a:highlight>
                <a:latin typeface="Cascadia Mono" panose="020B0609020000020004" pitchFamily="49" charset="0"/>
              </a:rPr>
              <a:t> </a:t>
            </a:r>
            <a:r>
              <a:rPr lang="es-DO" sz="800" dirty="0">
                <a:solidFill>
                  <a:srgbClr val="2B91AF"/>
                </a:solidFill>
                <a:highlight>
                  <a:srgbClr val="FFFFFF"/>
                </a:highlight>
                <a:latin typeface="Cascadia Mono" panose="020B0609020000020004" pitchFamily="49" charset="0"/>
              </a:rPr>
              <a:t>MainPage</a:t>
            </a:r>
            <a:r>
              <a:rPr lang="es-DO" sz="800" dirty="0">
                <a:solidFill>
                  <a:srgbClr val="000000"/>
                </a:solidFill>
                <a:highlight>
                  <a:srgbClr val="FFFFFF"/>
                </a:highlight>
                <a:latin typeface="Cascadia Mono" panose="020B0609020000020004" pitchFamily="49" charset="0"/>
              </a:rPr>
              <a:t>()</a:t>
            </a:r>
          </a:p>
          <a:p>
            <a:r>
              <a:rPr lang="es-DO" sz="800" dirty="0">
                <a:solidFill>
                  <a:srgbClr val="000000"/>
                </a:solidFill>
                <a:highlight>
                  <a:srgbClr val="FFFFFF"/>
                </a:highlight>
                <a:latin typeface="Cascadia Mono" panose="020B0609020000020004" pitchFamily="49" charset="0"/>
              </a:rPr>
              <a:t>        {</a:t>
            </a:r>
          </a:p>
          <a:p>
            <a:r>
              <a:rPr lang="es-DO" sz="800" dirty="0">
                <a:solidFill>
                  <a:srgbClr val="000000"/>
                </a:solidFill>
                <a:highlight>
                  <a:srgbClr val="FFFFFF"/>
                </a:highlight>
                <a:latin typeface="Cascadia Mono" panose="020B0609020000020004" pitchFamily="49" charset="0"/>
              </a:rPr>
              <a:t>            InitializeComponent();</a:t>
            </a:r>
          </a:p>
          <a:p>
            <a:r>
              <a:rPr lang="es-DO" sz="800" dirty="0">
                <a:solidFill>
                  <a:srgbClr val="000000"/>
                </a:solidFill>
                <a:highlight>
                  <a:srgbClr val="FFFFFF"/>
                </a:highlight>
                <a:latin typeface="Cascadia Mono" panose="020B0609020000020004" pitchFamily="49" charset="0"/>
              </a:rPr>
              <a:t>        }</a:t>
            </a:r>
          </a:p>
          <a:p>
            <a:endParaRPr lang="es-DO" sz="800" dirty="0">
              <a:solidFill>
                <a:srgbClr val="000000"/>
              </a:solidFill>
              <a:highlight>
                <a:srgbClr val="FFFFFF"/>
              </a:highlight>
              <a:latin typeface="Cascadia Mono" panose="020B0609020000020004" pitchFamily="49" charset="0"/>
            </a:endParaRPr>
          </a:p>
          <a:p>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private</a:t>
            </a:r>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void</a:t>
            </a:r>
            <a:r>
              <a:rPr lang="es-DO" sz="800" dirty="0">
                <a:solidFill>
                  <a:srgbClr val="000000"/>
                </a:solidFill>
                <a:highlight>
                  <a:srgbClr val="FFFFFF"/>
                </a:highlight>
                <a:latin typeface="Cascadia Mono" panose="020B0609020000020004" pitchFamily="49" charset="0"/>
              </a:rPr>
              <a:t> CalcularMayorYOrdenar(</a:t>
            </a:r>
            <a:r>
              <a:rPr lang="es-DO" sz="800" dirty="0">
                <a:solidFill>
                  <a:srgbClr val="0000FF"/>
                </a:solidFill>
                <a:highlight>
                  <a:srgbClr val="FFFFFF"/>
                </a:highlight>
                <a:latin typeface="Cascadia Mono" panose="020B0609020000020004" pitchFamily="49" charset="0"/>
              </a:rPr>
              <a:t>object</a:t>
            </a:r>
            <a:r>
              <a:rPr lang="es-DO" sz="800" dirty="0">
                <a:solidFill>
                  <a:srgbClr val="000000"/>
                </a:solidFill>
                <a:highlight>
                  <a:srgbClr val="FFFFFF"/>
                </a:highlight>
                <a:latin typeface="Cascadia Mono" panose="020B0609020000020004" pitchFamily="49" charset="0"/>
              </a:rPr>
              <a:t> sender, </a:t>
            </a:r>
            <a:r>
              <a:rPr lang="es-DO" sz="800" dirty="0">
                <a:solidFill>
                  <a:srgbClr val="2B91AF"/>
                </a:solidFill>
                <a:highlight>
                  <a:srgbClr val="FFFFFF"/>
                </a:highlight>
                <a:latin typeface="Cascadia Mono" panose="020B0609020000020004" pitchFamily="49" charset="0"/>
              </a:rPr>
              <a:t>EventArgs</a:t>
            </a:r>
            <a:r>
              <a:rPr lang="es-DO" sz="800" dirty="0">
                <a:solidFill>
                  <a:srgbClr val="000000"/>
                </a:solidFill>
                <a:highlight>
                  <a:srgbClr val="FFFFFF"/>
                </a:highlight>
                <a:latin typeface="Cascadia Mono" panose="020B0609020000020004" pitchFamily="49" charset="0"/>
              </a:rPr>
              <a:t> e)</a:t>
            </a:r>
          </a:p>
          <a:p>
            <a:r>
              <a:rPr lang="es-DO" sz="800" dirty="0">
                <a:solidFill>
                  <a:srgbClr val="000000"/>
                </a:solidFill>
                <a:highlight>
                  <a:srgbClr val="FFFFFF"/>
                </a:highlight>
                <a:latin typeface="Cascadia Mono" panose="020B0609020000020004" pitchFamily="49" charset="0"/>
              </a:rPr>
              <a:t>        {</a:t>
            </a:r>
          </a:p>
          <a:p>
            <a:r>
              <a:rPr lang="es-DO" sz="800" dirty="0">
                <a:solidFill>
                  <a:srgbClr val="000000"/>
                </a:solidFill>
                <a:highlight>
                  <a:srgbClr val="FFFFFF"/>
                </a:highlight>
                <a:latin typeface="Cascadia Mono" panose="020B0609020000020004" pitchFamily="49" charset="0"/>
              </a:rPr>
              <a:t>            </a:t>
            </a:r>
            <a:r>
              <a:rPr lang="es-DO" sz="800" dirty="0">
                <a:solidFill>
                  <a:srgbClr val="008000"/>
                </a:solidFill>
                <a:highlight>
                  <a:srgbClr val="FFFFFF"/>
                </a:highlight>
                <a:latin typeface="Cascadia Mono" panose="020B0609020000020004" pitchFamily="49" charset="0"/>
              </a:rPr>
              <a:t>// Validar y convertir entradas</a:t>
            </a:r>
            <a:endParaRPr lang="es-DO" sz="800" dirty="0">
              <a:solidFill>
                <a:srgbClr val="000000"/>
              </a:solidFill>
              <a:highlight>
                <a:srgbClr val="FFFFFF"/>
              </a:highlight>
              <a:latin typeface="Cascadia Mono" panose="020B0609020000020004" pitchFamily="49" charset="0"/>
            </a:endParaRPr>
          </a:p>
          <a:p>
            <a:r>
              <a:rPr lang="en-US" sz="800" dirty="0">
                <a:solidFill>
                  <a:srgbClr val="000000"/>
                </a:solidFill>
                <a:highlight>
                  <a:srgbClr val="FFFFFF"/>
                </a:highlight>
                <a:latin typeface="Cascadia Mono" panose="020B0609020000020004" pitchFamily="49" charset="0"/>
              </a:rPr>
              <a:t>            </a:t>
            </a:r>
            <a:r>
              <a:rPr lang="en-US" sz="800" dirty="0">
                <a:solidFill>
                  <a:srgbClr val="0000FF"/>
                </a:solidFill>
                <a:highlight>
                  <a:srgbClr val="FFFFFF"/>
                </a:highlight>
                <a:latin typeface="Cascadia Mono" panose="020B0609020000020004" pitchFamily="49" charset="0"/>
              </a:rPr>
              <a:t>if</a:t>
            </a:r>
            <a:r>
              <a:rPr lang="en-US" sz="800" dirty="0">
                <a:solidFill>
                  <a:srgbClr val="000000"/>
                </a:solidFill>
                <a:highlight>
                  <a:srgbClr val="FFFFFF"/>
                </a:highlight>
                <a:latin typeface="Cascadia Mono" panose="020B0609020000020004" pitchFamily="49" charset="0"/>
              </a:rPr>
              <a:t> (</a:t>
            </a:r>
            <a:r>
              <a:rPr lang="en-US" sz="800" dirty="0">
                <a:solidFill>
                  <a:srgbClr val="0000FF"/>
                </a:solidFill>
                <a:highlight>
                  <a:srgbClr val="FFFFFF"/>
                </a:highlight>
                <a:latin typeface="Cascadia Mono" panose="020B0609020000020004" pitchFamily="49" charset="0"/>
              </a:rPr>
              <a:t>double</a:t>
            </a:r>
            <a:r>
              <a:rPr lang="en-US" sz="800" dirty="0">
                <a:solidFill>
                  <a:srgbClr val="000000"/>
                </a:solidFill>
                <a:highlight>
                  <a:srgbClr val="FFFFFF"/>
                </a:highlight>
                <a:latin typeface="Cascadia Mono" panose="020B0609020000020004" pitchFamily="49" charset="0"/>
              </a:rPr>
              <a:t>.TryParse(entryNumero1.Text, </a:t>
            </a:r>
            <a:r>
              <a:rPr lang="en-US" sz="800" dirty="0">
                <a:solidFill>
                  <a:srgbClr val="0000FF"/>
                </a:solidFill>
                <a:highlight>
                  <a:srgbClr val="FFFFFF"/>
                </a:highlight>
                <a:latin typeface="Cascadia Mono" panose="020B0609020000020004" pitchFamily="49" charset="0"/>
              </a:rPr>
              <a:t>out</a:t>
            </a:r>
            <a:r>
              <a:rPr lang="en-US" sz="800" dirty="0">
                <a:solidFill>
                  <a:srgbClr val="000000"/>
                </a:solidFill>
                <a:highlight>
                  <a:srgbClr val="FFFFFF"/>
                </a:highlight>
                <a:latin typeface="Cascadia Mono" panose="020B0609020000020004" pitchFamily="49" charset="0"/>
              </a:rPr>
              <a:t> </a:t>
            </a:r>
            <a:r>
              <a:rPr lang="en-US" sz="800" dirty="0">
                <a:solidFill>
                  <a:srgbClr val="0000FF"/>
                </a:solidFill>
                <a:highlight>
                  <a:srgbClr val="FFFFFF"/>
                </a:highlight>
                <a:latin typeface="Cascadia Mono" panose="020B0609020000020004" pitchFamily="49" charset="0"/>
              </a:rPr>
              <a:t>double</a:t>
            </a:r>
            <a:r>
              <a:rPr lang="en-US" sz="800" dirty="0">
                <a:solidFill>
                  <a:srgbClr val="000000"/>
                </a:solidFill>
                <a:highlight>
                  <a:srgbClr val="FFFFFF"/>
                </a:highlight>
                <a:latin typeface="Cascadia Mono" panose="020B0609020000020004" pitchFamily="49" charset="0"/>
              </a:rPr>
              <a:t> num1) &amp;&amp;</a:t>
            </a:r>
          </a:p>
          <a:p>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double</a:t>
            </a:r>
            <a:r>
              <a:rPr lang="es-DO" sz="800" dirty="0">
                <a:solidFill>
                  <a:srgbClr val="000000"/>
                </a:solidFill>
                <a:highlight>
                  <a:srgbClr val="FFFFFF"/>
                </a:highlight>
                <a:latin typeface="Cascadia Mono" panose="020B0609020000020004" pitchFamily="49" charset="0"/>
              </a:rPr>
              <a:t>.TryParse(entryNumero2.Text, </a:t>
            </a:r>
            <a:r>
              <a:rPr lang="es-DO" sz="800" dirty="0">
                <a:solidFill>
                  <a:srgbClr val="0000FF"/>
                </a:solidFill>
                <a:highlight>
                  <a:srgbClr val="FFFFFF"/>
                </a:highlight>
                <a:latin typeface="Cascadia Mono" panose="020B0609020000020004" pitchFamily="49" charset="0"/>
              </a:rPr>
              <a:t>out</a:t>
            </a:r>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double</a:t>
            </a:r>
            <a:r>
              <a:rPr lang="es-DO" sz="800" dirty="0">
                <a:solidFill>
                  <a:srgbClr val="000000"/>
                </a:solidFill>
                <a:highlight>
                  <a:srgbClr val="FFFFFF"/>
                </a:highlight>
                <a:latin typeface="Cascadia Mono" panose="020B0609020000020004" pitchFamily="49" charset="0"/>
              </a:rPr>
              <a:t> num2) &amp;&amp;</a:t>
            </a:r>
          </a:p>
          <a:p>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double</a:t>
            </a:r>
            <a:r>
              <a:rPr lang="es-DO" sz="800" dirty="0">
                <a:solidFill>
                  <a:srgbClr val="000000"/>
                </a:solidFill>
                <a:highlight>
                  <a:srgbClr val="FFFFFF"/>
                </a:highlight>
                <a:latin typeface="Cascadia Mono" panose="020B0609020000020004" pitchFamily="49" charset="0"/>
              </a:rPr>
              <a:t>.TryParse(entryNumero3.Text, </a:t>
            </a:r>
            <a:r>
              <a:rPr lang="es-DO" sz="800" dirty="0">
                <a:solidFill>
                  <a:srgbClr val="0000FF"/>
                </a:solidFill>
                <a:highlight>
                  <a:srgbClr val="FFFFFF"/>
                </a:highlight>
                <a:latin typeface="Cascadia Mono" panose="020B0609020000020004" pitchFamily="49" charset="0"/>
              </a:rPr>
              <a:t>out</a:t>
            </a:r>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double</a:t>
            </a:r>
            <a:r>
              <a:rPr lang="es-DO" sz="800" dirty="0">
                <a:solidFill>
                  <a:srgbClr val="000000"/>
                </a:solidFill>
                <a:highlight>
                  <a:srgbClr val="FFFFFF"/>
                </a:highlight>
                <a:latin typeface="Cascadia Mono" panose="020B0609020000020004" pitchFamily="49" charset="0"/>
              </a:rPr>
              <a:t> num3))</a:t>
            </a:r>
          </a:p>
          <a:p>
            <a:r>
              <a:rPr lang="es-DO" sz="800" dirty="0">
                <a:solidFill>
                  <a:srgbClr val="000000"/>
                </a:solidFill>
                <a:highlight>
                  <a:srgbClr val="FFFFFF"/>
                </a:highlight>
                <a:latin typeface="Cascadia Mono" panose="020B0609020000020004" pitchFamily="49" charset="0"/>
              </a:rPr>
              <a:t>            {</a:t>
            </a:r>
          </a:p>
          <a:p>
            <a:r>
              <a:rPr lang="es-DO" sz="800" dirty="0">
                <a:solidFill>
                  <a:srgbClr val="000000"/>
                </a:solidFill>
                <a:highlight>
                  <a:srgbClr val="FFFFFF"/>
                </a:highlight>
                <a:latin typeface="Cascadia Mono" panose="020B0609020000020004" pitchFamily="49" charset="0"/>
              </a:rPr>
              <a:t>                </a:t>
            </a:r>
            <a:r>
              <a:rPr lang="es-DO" sz="800" dirty="0">
                <a:solidFill>
                  <a:srgbClr val="008000"/>
                </a:solidFill>
                <a:highlight>
                  <a:srgbClr val="FFFFFF"/>
                </a:highlight>
                <a:latin typeface="Cascadia Mono" panose="020B0609020000020004" pitchFamily="49" charset="0"/>
              </a:rPr>
              <a:t>// Determinar el mayor</a:t>
            </a:r>
            <a:endParaRPr lang="es-DO" sz="800" dirty="0">
              <a:solidFill>
                <a:srgbClr val="000000"/>
              </a:solidFill>
              <a:highlight>
                <a:srgbClr val="FFFFFF"/>
              </a:highlight>
              <a:latin typeface="Cascadia Mono" panose="020B0609020000020004" pitchFamily="49" charset="0"/>
            </a:endParaRPr>
          </a:p>
          <a:p>
            <a:r>
              <a:rPr lang="pt-BR" sz="800" dirty="0">
                <a:solidFill>
                  <a:srgbClr val="000000"/>
                </a:solidFill>
                <a:highlight>
                  <a:srgbClr val="FFFFFF"/>
                </a:highlight>
                <a:latin typeface="Cascadia Mono" panose="020B0609020000020004" pitchFamily="49" charset="0"/>
              </a:rPr>
              <a:t>                </a:t>
            </a:r>
            <a:r>
              <a:rPr lang="pt-BR" sz="800" dirty="0">
                <a:solidFill>
                  <a:srgbClr val="0000FF"/>
                </a:solidFill>
                <a:highlight>
                  <a:srgbClr val="FFFFFF"/>
                </a:highlight>
                <a:latin typeface="Cascadia Mono" panose="020B0609020000020004" pitchFamily="49" charset="0"/>
              </a:rPr>
              <a:t>double</a:t>
            </a:r>
            <a:r>
              <a:rPr lang="pt-BR" sz="800" dirty="0">
                <a:solidFill>
                  <a:srgbClr val="000000"/>
                </a:solidFill>
                <a:highlight>
                  <a:srgbClr val="FFFFFF"/>
                </a:highlight>
                <a:latin typeface="Cascadia Mono" panose="020B0609020000020004" pitchFamily="49" charset="0"/>
              </a:rPr>
              <a:t> mayor = </a:t>
            </a:r>
            <a:r>
              <a:rPr lang="pt-BR" sz="800" dirty="0">
                <a:solidFill>
                  <a:srgbClr val="2B91AF"/>
                </a:solidFill>
                <a:highlight>
                  <a:srgbClr val="FFFFFF"/>
                </a:highlight>
                <a:latin typeface="Cascadia Mono" panose="020B0609020000020004" pitchFamily="49" charset="0"/>
              </a:rPr>
              <a:t>Math</a:t>
            </a:r>
            <a:r>
              <a:rPr lang="pt-BR" sz="800" dirty="0">
                <a:solidFill>
                  <a:srgbClr val="000000"/>
                </a:solidFill>
                <a:highlight>
                  <a:srgbClr val="FFFFFF"/>
                </a:highlight>
                <a:latin typeface="Cascadia Mono" panose="020B0609020000020004" pitchFamily="49" charset="0"/>
              </a:rPr>
              <a:t>.Max(num1, </a:t>
            </a:r>
            <a:r>
              <a:rPr lang="pt-BR" sz="800" dirty="0">
                <a:solidFill>
                  <a:srgbClr val="2B91AF"/>
                </a:solidFill>
                <a:highlight>
                  <a:srgbClr val="FFFFFF"/>
                </a:highlight>
                <a:latin typeface="Cascadia Mono" panose="020B0609020000020004" pitchFamily="49" charset="0"/>
              </a:rPr>
              <a:t>Math</a:t>
            </a:r>
            <a:r>
              <a:rPr lang="pt-BR" sz="800" dirty="0">
                <a:solidFill>
                  <a:srgbClr val="000000"/>
                </a:solidFill>
                <a:highlight>
                  <a:srgbClr val="FFFFFF"/>
                </a:highlight>
                <a:latin typeface="Cascadia Mono" panose="020B0609020000020004" pitchFamily="49" charset="0"/>
              </a:rPr>
              <a:t>.Max(num2, num3));</a:t>
            </a:r>
          </a:p>
          <a:p>
            <a:endParaRPr lang="es-DO" sz="800" dirty="0">
              <a:solidFill>
                <a:srgbClr val="000000"/>
              </a:solidFill>
              <a:highlight>
                <a:srgbClr val="FFFFFF"/>
              </a:highlight>
              <a:latin typeface="Cascadia Mono" panose="020B0609020000020004" pitchFamily="49" charset="0"/>
            </a:endParaRPr>
          </a:p>
          <a:p>
            <a:r>
              <a:rPr lang="es-ES" sz="800" dirty="0">
                <a:solidFill>
                  <a:srgbClr val="000000"/>
                </a:solidFill>
                <a:highlight>
                  <a:srgbClr val="FFFFFF"/>
                </a:highlight>
                <a:latin typeface="Cascadia Mono" panose="020B0609020000020004" pitchFamily="49" charset="0"/>
              </a:rPr>
              <a:t>                </a:t>
            </a:r>
            <a:r>
              <a:rPr lang="es-ES" sz="800" dirty="0">
                <a:solidFill>
                  <a:srgbClr val="008000"/>
                </a:solidFill>
                <a:highlight>
                  <a:srgbClr val="FFFFFF"/>
                </a:highlight>
                <a:latin typeface="Cascadia Mono" panose="020B0609020000020004" pitchFamily="49" charset="0"/>
              </a:rPr>
              <a:t>// Ordenar los números de mayor a menor</a:t>
            </a:r>
            <a:endParaRPr lang="es-ES" sz="800" dirty="0">
              <a:solidFill>
                <a:srgbClr val="000000"/>
              </a:solidFill>
              <a:highlight>
                <a:srgbClr val="FFFFFF"/>
              </a:highlight>
              <a:latin typeface="Cascadia Mono" panose="020B0609020000020004" pitchFamily="49" charset="0"/>
            </a:endParaRPr>
          </a:p>
          <a:p>
            <a:r>
              <a:rPr lang="pt-BR" sz="800" dirty="0">
                <a:solidFill>
                  <a:srgbClr val="000000"/>
                </a:solidFill>
                <a:highlight>
                  <a:srgbClr val="FFFFFF"/>
                </a:highlight>
                <a:latin typeface="Cascadia Mono" panose="020B0609020000020004" pitchFamily="49" charset="0"/>
              </a:rPr>
              <a:t>                </a:t>
            </a:r>
            <a:r>
              <a:rPr lang="pt-BR" sz="800" dirty="0">
                <a:solidFill>
                  <a:srgbClr val="0000FF"/>
                </a:solidFill>
                <a:highlight>
                  <a:srgbClr val="FFFFFF"/>
                </a:highlight>
                <a:latin typeface="Cascadia Mono" panose="020B0609020000020004" pitchFamily="49" charset="0"/>
              </a:rPr>
              <a:t>double</a:t>
            </a:r>
            <a:r>
              <a:rPr lang="pt-BR" sz="800" dirty="0">
                <a:solidFill>
                  <a:srgbClr val="000000"/>
                </a:solidFill>
                <a:highlight>
                  <a:srgbClr val="FFFFFF"/>
                </a:highlight>
                <a:latin typeface="Cascadia Mono" panose="020B0609020000020004" pitchFamily="49" charset="0"/>
              </a:rPr>
              <a:t>[] numerosOrdenados = { num1, num2, num3 };</a:t>
            </a:r>
          </a:p>
          <a:p>
            <a:r>
              <a:rPr lang="es-DO" sz="800" dirty="0">
                <a:solidFill>
                  <a:srgbClr val="000000"/>
                </a:solidFill>
                <a:highlight>
                  <a:srgbClr val="FFFFFF"/>
                </a:highlight>
                <a:latin typeface="Cascadia Mono" panose="020B0609020000020004" pitchFamily="49" charset="0"/>
              </a:rPr>
              <a:t>                </a:t>
            </a:r>
            <a:r>
              <a:rPr lang="es-DO" sz="800" dirty="0">
                <a:solidFill>
                  <a:srgbClr val="2B91AF"/>
                </a:solidFill>
                <a:highlight>
                  <a:srgbClr val="FFFFFF"/>
                </a:highlight>
                <a:latin typeface="Cascadia Mono" panose="020B0609020000020004" pitchFamily="49" charset="0"/>
              </a:rPr>
              <a:t>Array</a:t>
            </a:r>
            <a:r>
              <a:rPr lang="es-DO" sz="800" dirty="0">
                <a:solidFill>
                  <a:srgbClr val="000000"/>
                </a:solidFill>
                <a:highlight>
                  <a:srgbClr val="FFFFFF"/>
                </a:highlight>
                <a:latin typeface="Cascadia Mono" panose="020B0609020000020004" pitchFamily="49" charset="0"/>
              </a:rPr>
              <a:t>.Sort(numerosOrdenados);</a:t>
            </a:r>
          </a:p>
          <a:p>
            <a:r>
              <a:rPr lang="es-DO" sz="800" dirty="0">
                <a:solidFill>
                  <a:srgbClr val="000000"/>
                </a:solidFill>
                <a:highlight>
                  <a:srgbClr val="FFFFFF"/>
                </a:highlight>
                <a:latin typeface="Cascadia Mono" panose="020B0609020000020004" pitchFamily="49" charset="0"/>
              </a:rPr>
              <a:t>                </a:t>
            </a:r>
            <a:r>
              <a:rPr lang="es-DO" sz="800" dirty="0">
                <a:solidFill>
                  <a:srgbClr val="2B91AF"/>
                </a:solidFill>
                <a:highlight>
                  <a:srgbClr val="FFFFFF"/>
                </a:highlight>
                <a:latin typeface="Cascadia Mono" panose="020B0609020000020004" pitchFamily="49" charset="0"/>
              </a:rPr>
              <a:t>Array</a:t>
            </a:r>
            <a:r>
              <a:rPr lang="es-DO" sz="800" dirty="0">
                <a:solidFill>
                  <a:srgbClr val="000000"/>
                </a:solidFill>
                <a:highlight>
                  <a:srgbClr val="FFFFFF"/>
                </a:highlight>
                <a:latin typeface="Cascadia Mono" panose="020B0609020000020004" pitchFamily="49" charset="0"/>
              </a:rPr>
              <a:t>.Reverse(numerosOrdenados);</a:t>
            </a:r>
          </a:p>
          <a:p>
            <a:endParaRPr lang="es-DO" sz="800" dirty="0">
              <a:solidFill>
                <a:srgbClr val="000000"/>
              </a:solidFill>
              <a:highlight>
                <a:srgbClr val="FFFFFF"/>
              </a:highlight>
              <a:latin typeface="Cascadia Mono" panose="020B0609020000020004" pitchFamily="49" charset="0"/>
            </a:endParaRPr>
          </a:p>
          <a:p>
            <a:r>
              <a:rPr lang="es-DO" sz="800" dirty="0">
                <a:solidFill>
                  <a:srgbClr val="000000"/>
                </a:solidFill>
                <a:highlight>
                  <a:srgbClr val="FFFFFF"/>
                </a:highlight>
                <a:latin typeface="Cascadia Mono" panose="020B0609020000020004" pitchFamily="49" charset="0"/>
              </a:rPr>
              <a:t>                </a:t>
            </a:r>
            <a:r>
              <a:rPr lang="es-DO" sz="800" dirty="0">
                <a:solidFill>
                  <a:srgbClr val="008000"/>
                </a:solidFill>
                <a:highlight>
                  <a:srgbClr val="FFFFFF"/>
                </a:highlight>
                <a:latin typeface="Cascadia Mono" panose="020B0609020000020004" pitchFamily="49" charset="0"/>
              </a:rPr>
              <a:t>// Mostrar resultados</a:t>
            </a:r>
            <a:endParaRPr lang="es-DO" sz="800" dirty="0">
              <a:solidFill>
                <a:srgbClr val="000000"/>
              </a:solidFill>
              <a:highlight>
                <a:srgbClr val="FFFFFF"/>
              </a:highlight>
              <a:latin typeface="Cascadia Mono" panose="020B0609020000020004" pitchFamily="49" charset="0"/>
            </a:endParaRPr>
          </a:p>
          <a:p>
            <a:r>
              <a:rPr lang="es-ES" sz="800" dirty="0">
                <a:solidFill>
                  <a:srgbClr val="000000"/>
                </a:solidFill>
                <a:highlight>
                  <a:srgbClr val="FFFFFF"/>
                </a:highlight>
                <a:latin typeface="Cascadia Mono" panose="020B0609020000020004" pitchFamily="49" charset="0"/>
              </a:rPr>
              <a:t>                lblResultado.Text = </a:t>
            </a:r>
            <a:r>
              <a:rPr lang="es-ES" sz="800" dirty="0">
                <a:solidFill>
                  <a:srgbClr val="A31515"/>
                </a:solidFill>
                <a:highlight>
                  <a:srgbClr val="FFFFFF"/>
                </a:highlight>
                <a:latin typeface="Cascadia Mono" panose="020B0609020000020004" pitchFamily="49" charset="0"/>
              </a:rPr>
              <a:t>$"El número mayor es: </a:t>
            </a:r>
            <a:r>
              <a:rPr lang="es-ES" sz="800" dirty="0">
                <a:solidFill>
                  <a:srgbClr val="000000"/>
                </a:solidFill>
                <a:highlight>
                  <a:srgbClr val="FFFFFF"/>
                </a:highlight>
                <a:latin typeface="Cascadia Mono" panose="020B0609020000020004" pitchFamily="49" charset="0"/>
              </a:rPr>
              <a:t>{mayor}</a:t>
            </a:r>
            <a:r>
              <a:rPr lang="es-ES" sz="800" dirty="0">
                <a:solidFill>
                  <a:srgbClr val="A31515"/>
                </a:solidFill>
                <a:highlight>
                  <a:srgbClr val="FFFFFF"/>
                </a:highlight>
                <a:latin typeface="Cascadia Mono" panose="020B0609020000020004" pitchFamily="49" charset="0"/>
              </a:rPr>
              <a:t>"</a:t>
            </a:r>
            <a:r>
              <a:rPr lang="es-ES" sz="800" dirty="0">
                <a:solidFill>
                  <a:srgbClr val="000000"/>
                </a:solidFill>
                <a:highlight>
                  <a:srgbClr val="FFFFFF"/>
                </a:highlight>
                <a:latin typeface="Cascadia Mono" panose="020B0609020000020004" pitchFamily="49" charset="0"/>
              </a:rPr>
              <a:t>;</a:t>
            </a:r>
          </a:p>
          <a:p>
            <a:r>
              <a:rPr lang="es-DO" sz="800" dirty="0">
                <a:solidFill>
                  <a:srgbClr val="000000"/>
                </a:solidFill>
                <a:highlight>
                  <a:srgbClr val="FFFFFF"/>
                </a:highlight>
                <a:latin typeface="Cascadia Mono" panose="020B0609020000020004" pitchFamily="49" charset="0"/>
              </a:rPr>
              <a:t>                lblOrdenados.Text = </a:t>
            </a:r>
            <a:r>
              <a:rPr lang="es-DO" sz="800" dirty="0">
                <a:solidFill>
                  <a:srgbClr val="A31515"/>
                </a:solidFill>
                <a:highlight>
                  <a:srgbClr val="FFFFFF"/>
                </a:highlight>
                <a:latin typeface="Cascadia Mono" panose="020B0609020000020004" pitchFamily="49" charset="0"/>
              </a:rPr>
              <a:t>$"Ordenados: </a:t>
            </a:r>
            <a:r>
              <a:rPr lang="es-DO" sz="800" dirty="0">
                <a:solidFill>
                  <a:srgbClr val="000000"/>
                </a:solidFill>
                <a:highlight>
                  <a:srgbClr val="FFFFFF"/>
                </a:highlight>
                <a:latin typeface="Cascadia Mono" panose="020B0609020000020004" pitchFamily="49" charset="0"/>
              </a:rPr>
              <a:t>{</a:t>
            </a:r>
            <a:r>
              <a:rPr lang="es-DO" sz="800" dirty="0">
                <a:solidFill>
                  <a:srgbClr val="0000FF"/>
                </a:solidFill>
                <a:highlight>
                  <a:srgbClr val="FFFFFF"/>
                </a:highlight>
                <a:latin typeface="Cascadia Mono" panose="020B0609020000020004" pitchFamily="49" charset="0"/>
              </a:rPr>
              <a:t>string</a:t>
            </a:r>
            <a:r>
              <a:rPr lang="es-DO" sz="800" dirty="0">
                <a:solidFill>
                  <a:srgbClr val="000000"/>
                </a:solidFill>
                <a:highlight>
                  <a:srgbClr val="FFFFFF"/>
                </a:highlight>
                <a:latin typeface="Cascadia Mono" panose="020B0609020000020004" pitchFamily="49" charset="0"/>
              </a:rPr>
              <a:t>.Join(</a:t>
            </a:r>
            <a:r>
              <a:rPr lang="es-DO" sz="800" dirty="0">
                <a:solidFill>
                  <a:srgbClr val="A31515"/>
                </a:solidFill>
                <a:highlight>
                  <a:srgbClr val="FFFFFF"/>
                </a:highlight>
                <a:latin typeface="Cascadia Mono" panose="020B0609020000020004" pitchFamily="49" charset="0"/>
              </a:rPr>
              <a:t>" &gt; "</a:t>
            </a:r>
            <a:r>
              <a:rPr lang="es-DO" sz="800" dirty="0">
                <a:solidFill>
                  <a:srgbClr val="000000"/>
                </a:solidFill>
                <a:highlight>
                  <a:srgbClr val="FFFFFF"/>
                </a:highlight>
                <a:latin typeface="Cascadia Mono" panose="020B0609020000020004" pitchFamily="49" charset="0"/>
              </a:rPr>
              <a:t>, numerosOrdenados)}</a:t>
            </a:r>
            <a:r>
              <a:rPr lang="es-DO" sz="800" dirty="0">
                <a:solidFill>
                  <a:srgbClr val="A31515"/>
                </a:solidFill>
                <a:highlight>
                  <a:srgbClr val="FFFFFF"/>
                </a:highlight>
                <a:latin typeface="Cascadia Mono" panose="020B0609020000020004" pitchFamily="49" charset="0"/>
              </a:rPr>
              <a:t>"</a:t>
            </a:r>
            <a:r>
              <a:rPr lang="es-DO" sz="800" dirty="0">
                <a:solidFill>
                  <a:srgbClr val="000000"/>
                </a:solidFill>
                <a:highlight>
                  <a:srgbClr val="FFFFFF"/>
                </a:highlight>
                <a:latin typeface="Cascadia Mono" panose="020B0609020000020004" pitchFamily="49" charset="0"/>
              </a:rPr>
              <a:t>;</a:t>
            </a:r>
          </a:p>
          <a:p>
            <a:r>
              <a:rPr lang="es-DO" sz="800" dirty="0">
                <a:solidFill>
                  <a:srgbClr val="000000"/>
                </a:solidFill>
                <a:highlight>
                  <a:srgbClr val="FFFFFF"/>
                </a:highlight>
                <a:latin typeface="Cascadia Mono" panose="020B0609020000020004" pitchFamily="49" charset="0"/>
              </a:rPr>
              <a:t>            }</a:t>
            </a:r>
          </a:p>
          <a:p>
            <a:r>
              <a:rPr lang="es-DO" sz="800" dirty="0">
                <a:solidFill>
                  <a:srgbClr val="000000"/>
                </a:solidFill>
                <a:highlight>
                  <a:srgbClr val="FFFFFF"/>
                </a:highlight>
                <a:latin typeface="Cascadia Mono" panose="020B0609020000020004" pitchFamily="49" charset="0"/>
              </a:rPr>
              <a:t>            </a:t>
            </a:r>
            <a:r>
              <a:rPr lang="es-DO" sz="800" dirty="0">
                <a:solidFill>
                  <a:srgbClr val="0000FF"/>
                </a:solidFill>
                <a:highlight>
                  <a:srgbClr val="FFFFFF"/>
                </a:highlight>
                <a:latin typeface="Cascadia Mono" panose="020B0609020000020004" pitchFamily="49" charset="0"/>
              </a:rPr>
              <a:t>else</a:t>
            </a:r>
            <a:endParaRPr lang="es-DO" sz="800" dirty="0">
              <a:solidFill>
                <a:srgbClr val="000000"/>
              </a:solidFill>
              <a:highlight>
                <a:srgbClr val="FFFFFF"/>
              </a:highlight>
              <a:latin typeface="Cascadia Mono" panose="020B0609020000020004" pitchFamily="49" charset="0"/>
            </a:endParaRPr>
          </a:p>
          <a:p>
            <a:r>
              <a:rPr lang="es-DO" sz="800" dirty="0">
                <a:solidFill>
                  <a:srgbClr val="000000"/>
                </a:solidFill>
                <a:highlight>
                  <a:srgbClr val="FFFFFF"/>
                </a:highlight>
                <a:latin typeface="Cascadia Mono" panose="020B0609020000020004" pitchFamily="49" charset="0"/>
              </a:rPr>
              <a:t>            {</a:t>
            </a:r>
          </a:p>
          <a:p>
            <a:r>
              <a:rPr lang="es-DO" sz="800" dirty="0">
                <a:solidFill>
                  <a:srgbClr val="000000"/>
                </a:solidFill>
                <a:highlight>
                  <a:srgbClr val="FFFFFF"/>
                </a:highlight>
                <a:latin typeface="Cascadia Mono" panose="020B0609020000020004" pitchFamily="49" charset="0"/>
              </a:rPr>
              <a:t>                lblResultado.Text = </a:t>
            </a:r>
            <a:r>
              <a:rPr lang="es-DO" sz="800" dirty="0">
                <a:solidFill>
                  <a:srgbClr val="A31515"/>
                </a:solidFill>
                <a:highlight>
                  <a:srgbClr val="FFFFFF"/>
                </a:highlight>
                <a:latin typeface="Cascadia Mono" panose="020B0609020000020004" pitchFamily="49" charset="0"/>
              </a:rPr>
              <a:t>"Ingrese números válidos."</a:t>
            </a:r>
            <a:r>
              <a:rPr lang="es-DO" sz="800" dirty="0">
                <a:solidFill>
                  <a:srgbClr val="000000"/>
                </a:solidFill>
                <a:highlight>
                  <a:srgbClr val="FFFFFF"/>
                </a:highlight>
                <a:latin typeface="Cascadia Mono" panose="020B0609020000020004" pitchFamily="49" charset="0"/>
              </a:rPr>
              <a:t>;</a:t>
            </a:r>
          </a:p>
          <a:p>
            <a:r>
              <a:rPr lang="es-DO" sz="800" dirty="0">
                <a:solidFill>
                  <a:srgbClr val="000000"/>
                </a:solidFill>
                <a:highlight>
                  <a:srgbClr val="FFFFFF"/>
                </a:highlight>
                <a:latin typeface="Cascadia Mono" panose="020B0609020000020004" pitchFamily="49" charset="0"/>
              </a:rPr>
              <a:t>                lblResultado.TextColor = </a:t>
            </a:r>
            <a:r>
              <a:rPr lang="es-DO" sz="800" dirty="0">
                <a:solidFill>
                  <a:srgbClr val="2B91AF"/>
                </a:solidFill>
                <a:highlight>
                  <a:srgbClr val="FFFFFF"/>
                </a:highlight>
                <a:latin typeface="Cascadia Mono" panose="020B0609020000020004" pitchFamily="49" charset="0"/>
              </a:rPr>
              <a:t>Color</a:t>
            </a:r>
            <a:r>
              <a:rPr lang="es-DO" sz="800" dirty="0">
                <a:solidFill>
                  <a:srgbClr val="000000"/>
                </a:solidFill>
                <a:highlight>
                  <a:srgbClr val="FFFFFF"/>
                </a:highlight>
                <a:latin typeface="Cascadia Mono" panose="020B0609020000020004" pitchFamily="49" charset="0"/>
              </a:rPr>
              <a:t>.Red;</a:t>
            </a:r>
          </a:p>
          <a:p>
            <a:r>
              <a:rPr lang="es-DO" sz="800" dirty="0">
                <a:solidFill>
                  <a:srgbClr val="000000"/>
                </a:solidFill>
                <a:highlight>
                  <a:srgbClr val="FFFFFF"/>
                </a:highlight>
                <a:latin typeface="Cascadia Mono" panose="020B0609020000020004" pitchFamily="49" charset="0"/>
              </a:rPr>
              <a:t>                lblOrdenados.Text = </a:t>
            </a:r>
            <a:r>
              <a:rPr lang="es-DO" sz="800" dirty="0">
                <a:solidFill>
                  <a:srgbClr val="A31515"/>
                </a:solidFill>
                <a:highlight>
                  <a:srgbClr val="FFFFFF"/>
                </a:highlight>
                <a:latin typeface="Cascadia Mono" panose="020B0609020000020004" pitchFamily="49" charset="0"/>
              </a:rPr>
              <a:t>""</a:t>
            </a:r>
            <a:r>
              <a:rPr lang="es-DO" sz="800" dirty="0">
                <a:solidFill>
                  <a:srgbClr val="000000"/>
                </a:solidFill>
                <a:highlight>
                  <a:srgbClr val="FFFFFF"/>
                </a:highlight>
                <a:latin typeface="Cascadia Mono" panose="020B0609020000020004" pitchFamily="49" charset="0"/>
              </a:rPr>
              <a:t>;</a:t>
            </a:r>
          </a:p>
          <a:p>
            <a:r>
              <a:rPr lang="es-DO" sz="800" dirty="0">
                <a:solidFill>
                  <a:srgbClr val="000000"/>
                </a:solidFill>
                <a:highlight>
                  <a:srgbClr val="FFFFFF"/>
                </a:highlight>
                <a:latin typeface="Cascadia Mono" panose="020B0609020000020004" pitchFamily="49" charset="0"/>
              </a:rPr>
              <a:t>            }</a:t>
            </a:r>
          </a:p>
          <a:p>
            <a:r>
              <a:rPr lang="es-DO" sz="800" dirty="0">
                <a:solidFill>
                  <a:srgbClr val="000000"/>
                </a:solidFill>
                <a:highlight>
                  <a:srgbClr val="FFFFFF"/>
                </a:highlight>
                <a:latin typeface="Cascadia Mono" panose="020B0609020000020004" pitchFamily="49" charset="0"/>
              </a:rPr>
              <a:t>        }</a:t>
            </a:r>
          </a:p>
          <a:p>
            <a:r>
              <a:rPr lang="es-DO" sz="800" dirty="0">
                <a:solidFill>
                  <a:srgbClr val="000000"/>
                </a:solidFill>
                <a:highlight>
                  <a:srgbClr val="FFFFFF"/>
                </a:highlight>
                <a:latin typeface="Cascadia Mono" panose="020B0609020000020004" pitchFamily="49" charset="0"/>
              </a:rPr>
              <a:t>    }</a:t>
            </a:r>
          </a:p>
          <a:p>
            <a:r>
              <a:rPr lang="es-DO" sz="800" dirty="0">
                <a:solidFill>
                  <a:srgbClr val="000000"/>
                </a:solidFill>
                <a:highlight>
                  <a:srgbClr val="FFFFFF"/>
                </a:highlight>
                <a:latin typeface="Cascadia Mono" panose="020B0609020000020004" pitchFamily="49" charset="0"/>
              </a:rPr>
              <a:t>}</a:t>
            </a:r>
          </a:p>
        </p:txBody>
      </p:sp>
      <p:pic>
        <p:nvPicPr>
          <p:cNvPr id="6" name="Imagen 5">
            <a:extLst>
              <a:ext uri="{FF2B5EF4-FFF2-40B4-BE49-F238E27FC236}">
                <a16:creationId xmlns:a16="http://schemas.microsoft.com/office/drawing/2014/main" id="{0AED3458-D7ED-4092-9384-17DF2D4F8773}"/>
              </a:ext>
            </a:extLst>
          </p:cNvPr>
          <p:cNvPicPr>
            <a:picLocks noChangeAspect="1"/>
          </p:cNvPicPr>
          <p:nvPr/>
        </p:nvPicPr>
        <p:blipFill>
          <a:blip r:embed="rId2"/>
          <a:stretch>
            <a:fillRect/>
          </a:stretch>
        </p:blipFill>
        <p:spPr>
          <a:xfrm>
            <a:off x="9399285" y="0"/>
            <a:ext cx="2642532" cy="6858000"/>
          </a:xfrm>
          <a:prstGeom prst="rect">
            <a:avLst/>
          </a:prstGeom>
        </p:spPr>
      </p:pic>
      <p:sp>
        <p:nvSpPr>
          <p:cNvPr id="5" name="CuadroTexto 4">
            <a:extLst>
              <a:ext uri="{FF2B5EF4-FFF2-40B4-BE49-F238E27FC236}">
                <a16:creationId xmlns:a16="http://schemas.microsoft.com/office/drawing/2014/main" id="{3177F520-4183-4DFF-B87A-61626BA25C97}"/>
              </a:ext>
            </a:extLst>
          </p:cNvPr>
          <p:cNvSpPr txBox="1"/>
          <p:nvPr/>
        </p:nvSpPr>
        <p:spPr>
          <a:xfrm>
            <a:off x="6519398" y="315092"/>
            <a:ext cx="2642532" cy="3416320"/>
          </a:xfrm>
          <a:prstGeom prst="rect">
            <a:avLst/>
          </a:prstGeom>
          <a:noFill/>
        </p:spPr>
        <p:txBody>
          <a:bodyPr wrap="square">
            <a:spAutoFit/>
          </a:bodyPr>
          <a:lstStyle/>
          <a:p>
            <a:pPr algn="ctr"/>
            <a:r>
              <a:rPr lang="es-ES" b="1" dirty="0">
                <a:highlight>
                  <a:srgbClr val="00FF00"/>
                </a:highlight>
              </a:rPr>
              <a:t>En la Página Creada, busca el evento del boton </a:t>
            </a:r>
            <a:r>
              <a:rPr lang="es-DO" sz="1800" b="1" dirty="0">
                <a:solidFill>
                  <a:srgbClr val="000000"/>
                </a:solidFill>
                <a:effectLst>
                  <a:outerShdw blurRad="38100" dist="38100" dir="2700000" algn="tl">
                    <a:srgbClr val="000000">
                      <a:alpha val="43137"/>
                    </a:srgbClr>
                  </a:outerShdw>
                </a:effectLst>
                <a:highlight>
                  <a:srgbClr val="00FF00"/>
                </a:highlight>
                <a:latin typeface="Cascadia Mono" panose="020B0609020000020004" pitchFamily="49" charset="0"/>
              </a:rPr>
              <a:t>CalcularMayorYOrdenar</a:t>
            </a:r>
            <a:r>
              <a:rPr lang="es-DO" sz="1800" b="1" dirty="0">
                <a:solidFill>
                  <a:srgbClr val="000000"/>
                </a:solidFill>
                <a:highlight>
                  <a:srgbClr val="00FF00"/>
                </a:highlight>
                <a:latin typeface="Cascadia Mono" panose="020B0609020000020004" pitchFamily="49" charset="0"/>
              </a:rPr>
              <a:t>, </a:t>
            </a:r>
            <a:r>
              <a:rPr lang="es-ES" b="1" dirty="0">
                <a:highlight>
                  <a:srgbClr val="00FF00"/>
                </a:highlight>
              </a:rPr>
              <a:t> en el código C#. Si aún no has creado los eventos Click para los botones no importa, solo copia el código,. Simplemente pega el siguiente código tal cual está debajo la funcion principal.</a:t>
            </a:r>
            <a:endParaRPr lang="es-DO" b="1" dirty="0">
              <a:highlight>
                <a:srgbClr val="00FF00"/>
              </a:highlight>
            </a:endParaRPr>
          </a:p>
        </p:txBody>
      </p:sp>
    </p:spTree>
    <p:extLst>
      <p:ext uri="{BB962C8B-B14F-4D97-AF65-F5344CB8AC3E}">
        <p14:creationId xmlns:p14="http://schemas.microsoft.com/office/powerpoint/2010/main" val="2340279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A477CF6-208C-4426-9B6D-5CE9D6EA357E}"/>
              </a:ext>
            </a:extLst>
          </p:cNvPr>
          <p:cNvPicPr>
            <a:picLocks noChangeAspect="1"/>
          </p:cNvPicPr>
          <p:nvPr/>
        </p:nvPicPr>
        <p:blipFill>
          <a:blip r:embed="rId2"/>
          <a:stretch>
            <a:fillRect/>
          </a:stretch>
        </p:blipFill>
        <p:spPr>
          <a:xfrm>
            <a:off x="7357631" y="0"/>
            <a:ext cx="2642532" cy="6858000"/>
          </a:xfrm>
          <a:prstGeom prst="rect">
            <a:avLst/>
          </a:prstGeom>
        </p:spPr>
      </p:pic>
      <p:sp>
        <p:nvSpPr>
          <p:cNvPr id="8" name="CuadroTexto 7">
            <a:extLst>
              <a:ext uri="{FF2B5EF4-FFF2-40B4-BE49-F238E27FC236}">
                <a16:creationId xmlns:a16="http://schemas.microsoft.com/office/drawing/2014/main" id="{ABFE9D04-9728-4F40-916F-6E918A6C6268}"/>
              </a:ext>
            </a:extLst>
          </p:cNvPr>
          <p:cNvSpPr txBox="1"/>
          <p:nvPr/>
        </p:nvSpPr>
        <p:spPr>
          <a:xfrm>
            <a:off x="1975945" y="830316"/>
            <a:ext cx="3636579" cy="4524315"/>
          </a:xfrm>
          <a:prstGeom prst="rect">
            <a:avLst/>
          </a:prstGeom>
          <a:noFill/>
        </p:spPr>
        <p:txBody>
          <a:bodyPr wrap="square" rtlCol="0">
            <a:spAutoFit/>
          </a:bodyPr>
          <a:lstStyle/>
          <a:p>
            <a:pPr algn="ctr"/>
            <a:r>
              <a:rPr lang="es-ES" sz="3600" b="1" dirty="0"/>
              <a:t>Este seria el resultado de esta pagina, con validacion de datos, formato de letras condicional, y las entradas.</a:t>
            </a:r>
            <a:endParaRPr lang="es-DO" sz="3600" b="1" dirty="0"/>
          </a:p>
        </p:txBody>
      </p:sp>
    </p:spTree>
    <p:extLst>
      <p:ext uri="{BB962C8B-B14F-4D97-AF65-F5344CB8AC3E}">
        <p14:creationId xmlns:p14="http://schemas.microsoft.com/office/powerpoint/2010/main" val="4069259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8FC15B3-605B-EA39-F996-06DEA7AB2131}"/>
              </a:ext>
            </a:extLst>
          </p:cNvPr>
          <p:cNvSpPr txBox="1"/>
          <p:nvPr/>
        </p:nvSpPr>
        <p:spPr>
          <a:xfrm>
            <a:off x="342900" y="305068"/>
            <a:ext cx="11506200" cy="6370975"/>
          </a:xfrm>
          <a:prstGeom prst="rect">
            <a:avLst/>
          </a:prstGeom>
          <a:noFill/>
        </p:spPr>
        <p:txBody>
          <a:bodyPr wrap="square">
            <a:spAutoFit/>
          </a:bodyPr>
          <a:lstStyle/>
          <a:p>
            <a:pPr algn="ctr"/>
            <a:r>
              <a:rPr lang="es-ES" sz="3600" b="1" dirty="0">
                <a:solidFill>
                  <a:srgbClr val="0070C0"/>
                </a:solidFill>
              </a:rPr>
              <a:t>📌 Conclusión</a:t>
            </a:r>
          </a:p>
          <a:p>
            <a:pPr algn="just"/>
            <a:endParaRPr lang="es-ES" sz="3600" b="1" dirty="0">
              <a:solidFill>
                <a:srgbClr val="0070C0"/>
              </a:solidFill>
            </a:endParaRPr>
          </a:p>
          <a:p>
            <a:pPr algn="just"/>
            <a:r>
              <a:rPr lang="es-ES" sz="2400" dirty="0"/>
              <a:t>Este proyecto en Xamarin.Forms demuestra cómo estructurar una aplicación interactiva que procesa datos numéricos de manera eficiente. A través del uso de validación de entrada, métodos matemáticos (Math.Max), y ordenamiento de arrays (Array.Sort), se logra una funcionalidad clara y bien organizada. Además, aplicar buenas prácticas de programación como la gestión de excepciones y la optimización del código permite desarrollar una aplicación intuitiva y confiable.</a:t>
            </a:r>
          </a:p>
          <a:p>
            <a:pPr algn="just"/>
            <a:endParaRPr lang="es-ES" sz="2400" dirty="0"/>
          </a:p>
          <a:p>
            <a:pPr algn="just"/>
            <a:r>
              <a:rPr lang="es-ES" sz="2400" dirty="0"/>
              <a:t> Al profundizar en este tipo de proyectos, fortalecerás tus habilidades en C# y Xamarin.Forms, preparándote para implementar funciones más avanzadas en aplicaciones móviles.</a:t>
            </a:r>
          </a:p>
          <a:p>
            <a:pPr algn="just"/>
            <a:r>
              <a:rPr lang="es-ES" sz="2400" dirty="0"/>
              <a:t> Este proyecto no solo enseña cómo desarrollar una app funcional en </a:t>
            </a:r>
            <a:r>
              <a:rPr lang="es-ES" sz="2400" b="1" dirty="0"/>
              <a:t>Xamarin.Forms</a:t>
            </a:r>
            <a:r>
              <a:rPr lang="es-ES" sz="2400" dirty="0"/>
              <a:t>, sino que también muestra </a:t>
            </a:r>
            <a:r>
              <a:rPr lang="es-ES" sz="2400" b="1" dirty="0"/>
              <a:t>buenas prácticas</a:t>
            </a:r>
            <a:r>
              <a:rPr lang="es-ES" sz="2400" dirty="0"/>
              <a:t> en la validación de datos, navegación y diseño de UI. Gracias al uso de controles modernos y un diseño atractivo, la aplicación es fácil de usar y escalable. 🚀💡</a:t>
            </a:r>
          </a:p>
        </p:txBody>
      </p:sp>
    </p:spTree>
    <p:extLst>
      <p:ext uri="{BB962C8B-B14F-4D97-AF65-F5344CB8AC3E}">
        <p14:creationId xmlns:p14="http://schemas.microsoft.com/office/powerpoint/2010/main" val="1613358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324017" y="743677"/>
            <a:ext cx="5251947" cy="537064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319361" y="1811053"/>
            <a:ext cx="3527425" cy="4031873"/>
          </a:xfrm>
          <a:prstGeom prst="rect">
            <a:avLst/>
          </a:prstGeom>
          <a:noFill/>
        </p:spPr>
        <p:txBody>
          <a:bodyPr wrap="square" rtlCol="0">
            <a:spAutoFit/>
          </a:bodyPr>
          <a:lstStyle/>
          <a:p>
            <a:pPr algn="ctr"/>
            <a:r>
              <a:rPr lang="en-US" sz="3200" b="1" dirty="0">
                <a:solidFill>
                  <a:srgbClr val="000000"/>
                </a:solidFill>
              </a:rPr>
              <a:t>Leer y comprender estos conceptos teóricos, para poder en Práctica lo aprendido en cada ejercicio de los que vienen.</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7742074" y="1510008"/>
            <a:ext cx="4130565" cy="4401205"/>
          </a:xfrm>
          <a:prstGeom prst="rect">
            <a:avLst/>
          </a:prstGeom>
          <a:noFill/>
        </p:spPr>
        <p:txBody>
          <a:bodyPr wrap="square">
            <a:spAutoFit/>
          </a:bodyPr>
          <a:lstStyle/>
          <a:p>
            <a:pPr algn="ctr"/>
            <a:r>
              <a:rPr lang="en-US" sz="2800" b="1" dirty="0">
                <a:solidFill>
                  <a:srgbClr val="000000"/>
                </a:solidFill>
              </a:rPr>
              <a:t>Pudiendo utilizar </a:t>
            </a:r>
            <a:r>
              <a:rPr lang="es-DO" sz="2800" b="1" dirty="0">
                <a:solidFill>
                  <a:srgbClr val="000000"/>
                </a:solidFill>
              </a:rPr>
              <a:t>los fundamentos y la logica mostrada en cada ejemplo dado por el maestro. Ahora crea tu propia aplicación, validando cualquier cosa que quieras como numeros primos, pares, palabras palíndromas, etc.</a:t>
            </a:r>
            <a:endParaRPr lang="es-ES" sz="2800" b="1" dirty="0">
              <a:solidFill>
                <a:srgbClr val="000000"/>
              </a:solidFill>
            </a:endParaRPr>
          </a:p>
        </p:txBody>
      </p:sp>
    </p:spTree>
    <p:extLst>
      <p:ext uri="{BB962C8B-B14F-4D97-AF65-F5344CB8AC3E}">
        <p14:creationId xmlns:p14="http://schemas.microsoft.com/office/powerpoint/2010/main" val="4251688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C562A3-4AAB-4EB6-9B5B-BBBC80E4CFDC}"/>
              </a:ext>
            </a:extLst>
          </p:cNvPr>
          <p:cNvPicPr>
            <a:picLocks noChangeAspect="1"/>
          </p:cNvPicPr>
          <p:nvPr/>
        </p:nvPicPr>
        <p:blipFill>
          <a:blip r:embed="rId2"/>
          <a:stretch>
            <a:fillRect/>
          </a:stretch>
        </p:blipFill>
        <p:spPr>
          <a:xfrm>
            <a:off x="7929426" y="2837780"/>
            <a:ext cx="2954771" cy="1089943"/>
          </a:xfrm>
          <a:prstGeom prst="rect">
            <a:avLst/>
          </a:prstGeom>
        </p:spPr>
      </p:pic>
      <p:pic>
        <p:nvPicPr>
          <p:cNvPr id="3" name="Picture 2" descr="Mistral AI logo transparent PNG - StickPNG">
            <a:extLst>
              <a:ext uri="{FF2B5EF4-FFF2-40B4-BE49-F238E27FC236}">
                <a16:creationId xmlns:a16="http://schemas.microsoft.com/office/drawing/2014/main" id="{DFC93352-0033-4D5F-99D9-CC73DE59C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072" y="4316892"/>
            <a:ext cx="3584262" cy="116953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7662D66-90AF-4FF6-A764-9590D67C8891}"/>
              </a:ext>
            </a:extLst>
          </p:cNvPr>
          <p:cNvPicPr>
            <a:picLocks noChangeAspect="1"/>
          </p:cNvPicPr>
          <p:nvPr/>
        </p:nvPicPr>
        <p:blipFill>
          <a:blip r:embed="rId4"/>
          <a:stretch>
            <a:fillRect/>
          </a:stretch>
        </p:blipFill>
        <p:spPr>
          <a:xfrm>
            <a:off x="1543627" y="4602306"/>
            <a:ext cx="4182465" cy="884117"/>
          </a:xfrm>
          <a:prstGeom prst="rect">
            <a:avLst/>
          </a:prstGeom>
        </p:spPr>
      </p:pic>
      <p:pic>
        <p:nvPicPr>
          <p:cNvPr id="5" name="Imagen 4">
            <a:extLst>
              <a:ext uri="{FF2B5EF4-FFF2-40B4-BE49-F238E27FC236}">
                <a16:creationId xmlns:a16="http://schemas.microsoft.com/office/drawing/2014/main" id="{8082B6D6-7810-4F5B-AC47-24FA21435FD1}"/>
              </a:ext>
            </a:extLst>
          </p:cNvPr>
          <p:cNvPicPr>
            <a:picLocks noChangeAspect="1"/>
          </p:cNvPicPr>
          <p:nvPr/>
        </p:nvPicPr>
        <p:blipFill rotWithShape="1">
          <a:blip r:embed="rId5"/>
          <a:srcRect t="31515" b="31394"/>
          <a:stretch/>
        </p:blipFill>
        <p:spPr>
          <a:xfrm>
            <a:off x="1644185" y="1802326"/>
            <a:ext cx="4220810" cy="977759"/>
          </a:xfrm>
          <a:prstGeom prst="rect">
            <a:avLst/>
          </a:prstGeom>
        </p:spPr>
      </p:pic>
      <p:pic>
        <p:nvPicPr>
          <p:cNvPr id="6" name="Picture 2">
            <a:extLst>
              <a:ext uri="{FF2B5EF4-FFF2-40B4-BE49-F238E27FC236}">
                <a16:creationId xmlns:a16="http://schemas.microsoft.com/office/drawing/2014/main" id="{E5FF381A-996A-4218-813C-E33CEF7CB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8623" y="5781553"/>
            <a:ext cx="2954771" cy="637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60EAF7D-D8CF-4552-96DF-1B2BF39AB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457" y="5655190"/>
            <a:ext cx="3702711" cy="8903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 QwenLM/Qwen2.5: Qwen2.5 is the large language model series  developed by Qwen team, Alibaba Cloud.">
            <a:extLst>
              <a:ext uri="{FF2B5EF4-FFF2-40B4-BE49-F238E27FC236}">
                <a16:creationId xmlns:a16="http://schemas.microsoft.com/office/drawing/2014/main" id="{DE3C2E96-90B1-43F0-9CF2-A1778B3FC5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7136" y="2927650"/>
            <a:ext cx="4354908" cy="152709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rok Logo Analysis: The New Rebellious AI bot of Elon Musk">
            <a:extLst>
              <a:ext uri="{FF2B5EF4-FFF2-40B4-BE49-F238E27FC236}">
                <a16:creationId xmlns:a16="http://schemas.microsoft.com/office/drawing/2014/main" id="{FA7A55E6-7F66-4E58-BD42-73BCF838D9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457" y="1658612"/>
            <a:ext cx="3442552" cy="117916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F429720E-6781-4905-9C76-F0934607D61E}"/>
              </a:ext>
            </a:extLst>
          </p:cNvPr>
          <p:cNvSpPr txBox="1"/>
          <p:nvPr/>
        </p:nvSpPr>
        <p:spPr>
          <a:xfrm>
            <a:off x="289539" y="97139"/>
            <a:ext cx="11728289" cy="1569660"/>
          </a:xfrm>
          <a:prstGeom prst="rect">
            <a:avLst/>
          </a:prstGeom>
          <a:noFill/>
        </p:spPr>
        <p:txBody>
          <a:bodyPr wrap="square" rtlCol="0">
            <a:spAutoFit/>
          </a:bodyPr>
          <a:lstStyle/>
          <a:p>
            <a:pPr algn="ctr"/>
            <a:r>
              <a:rPr lang="es-ES" sz="3200" dirty="0"/>
              <a:t>Recuerden puede utilizar cualquier Inteligencia Artificial para ayudarse, y ser mas creativos, crear nuevos proyectos y seguir aprendiendo.</a:t>
            </a:r>
            <a:endParaRPr lang="es-DO" sz="3200" dirty="0"/>
          </a:p>
        </p:txBody>
      </p:sp>
    </p:spTree>
    <p:extLst>
      <p:ext uri="{BB962C8B-B14F-4D97-AF65-F5344CB8AC3E}">
        <p14:creationId xmlns:p14="http://schemas.microsoft.com/office/powerpoint/2010/main" val="3686219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Google Shape;217;p28"/>
          <p:cNvPicPr/>
          <p:nvPr/>
        </p:nvPicPr>
        <p:blipFill rotWithShape="1">
          <a:blip r:embed="rId2"/>
          <a:srcRect t="22349"/>
          <a:stretch/>
        </p:blipFill>
        <p:spPr>
          <a:xfrm>
            <a:off x="645641" y="1360979"/>
            <a:ext cx="5911240" cy="4115895"/>
          </a:xfrm>
          <a:prstGeom prst="rect">
            <a:avLst/>
          </a:prstGeom>
          <a:ln>
            <a:noFill/>
          </a:ln>
        </p:spPr>
      </p:pic>
      <p:pic>
        <p:nvPicPr>
          <p:cNvPr id="13314" name="Picture 2" descr="Resultado de imagen para emoji triste">
            <a:extLst>
              <a:ext uri="{FF2B5EF4-FFF2-40B4-BE49-F238E27FC236}">
                <a16:creationId xmlns:a16="http://schemas.microsoft.com/office/drawing/2014/main" id="{22DBDA0E-8297-4A96-B7BD-8CEAC3FC73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4502" y="242835"/>
            <a:ext cx="1139598" cy="1139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75EF35-6AF2-4204-9402-D62AAF4991D0}"/>
              </a:ext>
            </a:extLst>
          </p:cNvPr>
          <p:cNvSpPr txBox="1"/>
          <p:nvPr/>
        </p:nvSpPr>
        <p:spPr>
          <a:xfrm>
            <a:off x="6738037" y="1487049"/>
            <a:ext cx="5313405" cy="1815882"/>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rPr>
              <a:t>Programar duele y mucho, pero no te rindas, porque Tambien paga muy bien, pero my bien. 🤣😍✔💚</a:t>
            </a:r>
            <a:endParaRPr lang="es-DO" sz="2800" dirty="0">
              <a:effectLst>
                <a:outerShdw blurRad="38100" dist="38100" dir="2700000" algn="tl">
                  <a:srgbClr val="000000">
                    <a:alpha val="43137"/>
                  </a:srgbClr>
                </a:outerShdw>
              </a:effectLst>
            </a:endParaRPr>
          </a:p>
        </p:txBody>
      </p:sp>
      <p:pic>
        <p:nvPicPr>
          <p:cNvPr id="13316" name="Picture 4">
            <a:extLst>
              <a:ext uri="{FF2B5EF4-FFF2-40B4-BE49-F238E27FC236}">
                <a16:creationId xmlns:a16="http://schemas.microsoft.com/office/drawing/2014/main" id="{2EC312CE-36F0-46B0-9F3F-51BF6DB29BC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20890" y="3445647"/>
            <a:ext cx="2286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A6B0367-8224-4C81-AEAD-3BD9DE830A4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498742" y="3426597"/>
            <a:ext cx="2552700" cy="30861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FA268F5-FC3A-AF41-CB86-0C20D220590F}"/>
              </a:ext>
            </a:extLst>
          </p:cNvPr>
          <p:cNvSpPr txBox="1"/>
          <p:nvPr/>
        </p:nvSpPr>
        <p:spPr>
          <a:xfrm>
            <a:off x="515161" y="5662650"/>
            <a:ext cx="6172200" cy="830997"/>
          </a:xfrm>
          <a:prstGeom prst="rect">
            <a:avLst/>
          </a:prstGeom>
          <a:noFill/>
        </p:spPr>
        <p:txBody>
          <a:bodyPr wrap="square" rtlCol="0">
            <a:spAutoFit/>
          </a:bodyPr>
          <a:lstStyle/>
          <a:p>
            <a:pPr algn="ctr"/>
            <a:r>
              <a:rPr lang="es-DO" sz="2400" b="1" dirty="0">
                <a:solidFill>
                  <a:srgbClr val="002060"/>
                </a:solidFill>
                <a:highlight>
                  <a:srgbClr val="FFFF00"/>
                </a:highlight>
              </a:rPr>
              <a:t>Pero esta Youtube, Udemy, Platzi, Develoteca con Oscar Uh, Victor Robles, Fazt</a:t>
            </a:r>
            <a:r>
              <a:rPr lang="en-US" sz="2400" b="1" dirty="0">
                <a:solidFill>
                  <a:srgbClr val="002060"/>
                </a:solidFill>
                <a:highlight>
                  <a:srgbClr val="FFFF00"/>
                </a:highlight>
              </a:rPr>
              <a:t>🤣🤣</a:t>
            </a:r>
            <a:r>
              <a:rPr lang="es-DO" sz="2400" b="1" dirty="0">
                <a:solidFill>
                  <a:srgbClr val="002060"/>
                </a:solidFill>
                <a:highlight>
                  <a:srgbClr val="FFFF00"/>
                </a:highlight>
              </a:rPr>
              <a:t> jejeje.</a:t>
            </a:r>
          </a:p>
        </p:txBody>
      </p:sp>
      <p:sp>
        <p:nvSpPr>
          <p:cNvPr id="6" name="CuadroTexto 5">
            <a:extLst>
              <a:ext uri="{FF2B5EF4-FFF2-40B4-BE49-F238E27FC236}">
                <a16:creationId xmlns:a16="http://schemas.microsoft.com/office/drawing/2014/main" id="{7EB61455-EE6B-A4F9-71F6-4AD5B6661C51}"/>
              </a:ext>
            </a:extLst>
          </p:cNvPr>
          <p:cNvSpPr txBox="1"/>
          <p:nvPr/>
        </p:nvSpPr>
        <p:spPr>
          <a:xfrm>
            <a:off x="371475" y="266610"/>
            <a:ext cx="7810500" cy="830997"/>
          </a:xfrm>
          <a:prstGeom prst="rect">
            <a:avLst/>
          </a:prstGeom>
          <a:noFill/>
        </p:spPr>
        <p:txBody>
          <a:bodyPr wrap="square" rtlCol="0">
            <a:spAutoFit/>
          </a:bodyPr>
          <a:lstStyle/>
          <a:p>
            <a:pPr algn="ctr"/>
            <a:r>
              <a:rPr lang="es-DO" sz="2400" b="1" dirty="0">
                <a:solidFill>
                  <a:srgbClr val="1B252E"/>
                </a:solidFill>
              </a:rPr>
              <a:t>Cuando le dices a tus amigos.</a:t>
            </a:r>
          </a:p>
          <a:p>
            <a:r>
              <a:rPr lang="es-DO" sz="2400" b="1" dirty="0">
                <a:solidFill>
                  <a:srgbClr val="1B252E"/>
                </a:solidFill>
              </a:rPr>
              <a:t>“La Universidad es Más Fácil, estudias lo que te gusta”</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circle(in)">
                                      <p:cBhvr>
                                        <p:cTn id="7" dur="20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1000" fill="hold"/>
                                        <p:tgtEl>
                                          <p:spTgt spid="13314"/>
                                        </p:tgtEl>
                                        <p:attrNameLst>
                                          <p:attrName>ppt_w</p:attrName>
                                        </p:attrNameLst>
                                      </p:cBhvr>
                                      <p:tavLst>
                                        <p:tav tm="0">
                                          <p:val>
                                            <p:fltVal val="0"/>
                                          </p:val>
                                        </p:tav>
                                        <p:tav tm="100000">
                                          <p:val>
                                            <p:strVal val="#ppt_w"/>
                                          </p:val>
                                        </p:tav>
                                      </p:tavLst>
                                    </p:anim>
                                    <p:anim calcmode="lin" valueType="num">
                                      <p:cBhvr>
                                        <p:cTn id="13" dur="1000" fill="hold"/>
                                        <p:tgtEl>
                                          <p:spTgt spid="13314"/>
                                        </p:tgtEl>
                                        <p:attrNameLst>
                                          <p:attrName>ppt_h</p:attrName>
                                        </p:attrNameLst>
                                      </p:cBhvr>
                                      <p:tavLst>
                                        <p:tav tm="0">
                                          <p:val>
                                            <p:fltVal val="0"/>
                                          </p:val>
                                        </p:tav>
                                        <p:tav tm="100000">
                                          <p:val>
                                            <p:strVal val="#ppt_h"/>
                                          </p:val>
                                        </p:tav>
                                      </p:tavLst>
                                    </p:anim>
                                    <p:anim calcmode="lin" valueType="num">
                                      <p:cBhvr>
                                        <p:cTn id="14" dur="1000" fill="hold"/>
                                        <p:tgtEl>
                                          <p:spTgt spid="13314"/>
                                        </p:tgtEl>
                                        <p:attrNameLst>
                                          <p:attrName>style.rotation</p:attrName>
                                        </p:attrNameLst>
                                      </p:cBhvr>
                                      <p:tavLst>
                                        <p:tav tm="0">
                                          <p:val>
                                            <p:fltVal val="90"/>
                                          </p:val>
                                        </p:tav>
                                        <p:tav tm="100000">
                                          <p:val>
                                            <p:fltVal val="0"/>
                                          </p:val>
                                        </p:tav>
                                      </p:tavLst>
                                    </p:anim>
                                    <p:animEffect transition="in" filter="fade">
                                      <p:cBhvr>
                                        <p:cTn id="15" dur="1000"/>
                                        <p:tgtEl>
                                          <p:spTgt spid="1331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13316"/>
                                        </p:tgtEl>
                                        <p:attrNameLst>
                                          <p:attrName>style.visibility</p:attrName>
                                        </p:attrNameLst>
                                      </p:cBhvr>
                                      <p:to>
                                        <p:strVal val="visible"/>
                                      </p:to>
                                    </p:set>
                                    <p:animEffect transition="in" filter="wipe(down)">
                                      <p:cBhvr>
                                        <p:cTn id="26" dur="580">
                                          <p:stCondLst>
                                            <p:cond delay="0"/>
                                          </p:stCondLst>
                                        </p:cTn>
                                        <p:tgtEl>
                                          <p:spTgt spid="13316"/>
                                        </p:tgtEl>
                                      </p:cBhvr>
                                    </p:animEffect>
                                    <p:anim calcmode="lin" valueType="num">
                                      <p:cBhvr>
                                        <p:cTn id="27" dur="1822" tmFilter="0,0; 0.14,0.36; 0.43,0.73; 0.71,0.91; 1.0,1.0">
                                          <p:stCondLst>
                                            <p:cond delay="0"/>
                                          </p:stCondLst>
                                        </p:cTn>
                                        <p:tgtEl>
                                          <p:spTgt spid="1331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331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331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331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3316"/>
                                        </p:tgtEl>
                                        <p:attrNameLst>
                                          <p:attrName>ppt_y</p:attrName>
                                        </p:attrNameLst>
                                      </p:cBhvr>
                                      <p:tavLst>
                                        <p:tav tm="0" fmla="#ppt_y-sin(pi*$)/81">
                                          <p:val>
                                            <p:fltVal val="0"/>
                                          </p:val>
                                        </p:tav>
                                        <p:tav tm="100000">
                                          <p:val>
                                            <p:fltVal val="1"/>
                                          </p:val>
                                        </p:tav>
                                      </p:tavLst>
                                    </p:anim>
                                    <p:animScale>
                                      <p:cBhvr>
                                        <p:cTn id="32" dur="26">
                                          <p:stCondLst>
                                            <p:cond delay="650"/>
                                          </p:stCondLst>
                                        </p:cTn>
                                        <p:tgtEl>
                                          <p:spTgt spid="13316"/>
                                        </p:tgtEl>
                                      </p:cBhvr>
                                      <p:to x="100000" y="60000"/>
                                    </p:animScale>
                                    <p:animScale>
                                      <p:cBhvr>
                                        <p:cTn id="33" dur="166" decel="50000">
                                          <p:stCondLst>
                                            <p:cond delay="676"/>
                                          </p:stCondLst>
                                        </p:cTn>
                                        <p:tgtEl>
                                          <p:spTgt spid="13316"/>
                                        </p:tgtEl>
                                      </p:cBhvr>
                                      <p:to x="100000" y="100000"/>
                                    </p:animScale>
                                    <p:animScale>
                                      <p:cBhvr>
                                        <p:cTn id="34" dur="26">
                                          <p:stCondLst>
                                            <p:cond delay="1312"/>
                                          </p:stCondLst>
                                        </p:cTn>
                                        <p:tgtEl>
                                          <p:spTgt spid="13316"/>
                                        </p:tgtEl>
                                      </p:cBhvr>
                                      <p:to x="100000" y="80000"/>
                                    </p:animScale>
                                    <p:animScale>
                                      <p:cBhvr>
                                        <p:cTn id="35" dur="166" decel="50000">
                                          <p:stCondLst>
                                            <p:cond delay="1338"/>
                                          </p:stCondLst>
                                        </p:cTn>
                                        <p:tgtEl>
                                          <p:spTgt spid="13316"/>
                                        </p:tgtEl>
                                      </p:cBhvr>
                                      <p:to x="100000" y="100000"/>
                                    </p:animScale>
                                    <p:animScale>
                                      <p:cBhvr>
                                        <p:cTn id="36" dur="26">
                                          <p:stCondLst>
                                            <p:cond delay="1642"/>
                                          </p:stCondLst>
                                        </p:cTn>
                                        <p:tgtEl>
                                          <p:spTgt spid="13316"/>
                                        </p:tgtEl>
                                      </p:cBhvr>
                                      <p:to x="100000" y="90000"/>
                                    </p:animScale>
                                    <p:animScale>
                                      <p:cBhvr>
                                        <p:cTn id="37" dur="166" decel="50000">
                                          <p:stCondLst>
                                            <p:cond delay="1668"/>
                                          </p:stCondLst>
                                        </p:cTn>
                                        <p:tgtEl>
                                          <p:spTgt spid="13316"/>
                                        </p:tgtEl>
                                      </p:cBhvr>
                                      <p:to x="100000" y="100000"/>
                                    </p:animScale>
                                    <p:animScale>
                                      <p:cBhvr>
                                        <p:cTn id="38" dur="26">
                                          <p:stCondLst>
                                            <p:cond delay="1808"/>
                                          </p:stCondLst>
                                        </p:cTn>
                                        <p:tgtEl>
                                          <p:spTgt spid="13316"/>
                                        </p:tgtEl>
                                      </p:cBhvr>
                                      <p:to x="100000" y="95000"/>
                                    </p:animScale>
                                    <p:animScale>
                                      <p:cBhvr>
                                        <p:cTn id="39" dur="166" decel="50000">
                                          <p:stCondLst>
                                            <p:cond delay="1834"/>
                                          </p:stCondLst>
                                        </p:cTn>
                                        <p:tgtEl>
                                          <p:spTgt spid="1331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13318"/>
                                        </p:tgtEl>
                                        <p:attrNameLst>
                                          <p:attrName>style.visibility</p:attrName>
                                        </p:attrNameLst>
                                      </p:cBhvr>
                                      <p:to>
                                        <p:strVal val="visible"/>
                                      </p:to>
                                    </p:set>
                                    <p:animEffect transition="in" filter="wipe(down)">
                                      <p:cBhvr>
                                        <p:cTn id="44" dur="580">
                                          <p:stCondLst>
                                            <p:cond delay="0"/>
                                          </p:stCondLst>
                                        </p:cTn>
                                        <p:tgtEl>
                                          <p:spTgt spid="13318"/>
                                        </p:tgtEl>
                                      </p:cBhvr>
                                    </p:animEffect>
                                    <p:anim calcmode="lin" valueType="num">
                                      <p:cBhvr>
                                        <p:cTn id="45" dur="1822" tmFilter="0,0; 0.14,0.36; 0.43,0.73; 0.71,0.91; 1.0,1.0">
                                          <p:stCondLst>
                                            <p:cond delay="0"/>
                                          </p:stCondLst>
                                        </p:cTn>
                                        <p:tgtEl>
                                          <p:spTgt spid="13318"/>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3318"/>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3318"/>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3318"/>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3318"/>
                                        </p:tgtEl>
                                        <p:attrNameLst>
                                          <p:attrName>ppt_y</p:attrName>
                                        </p:attrNameLst>
                                      </p:cBhvr>
                                      <p:tavLst>
                                        <p:tav tm="0" fmla="#ppt_y-sin(pi*$)/81">
                                          <p:val>
                                            <p:fltVal val="0"/>
                                          </p:val>
                                        </p:tav>
                                        <p:tav tm="100000">
                                          <p:val>
                                            <p:fltVal val="1"/>
                                          </p:val>
                                        </p:tav>
                                      </p:tavLst>
                                    </p:anim>
                                    <p:animScale>
                                      <p:cBhvr>
                                        <p:cTn id="50" dur="26">
                                          <p:stCondLst>
                                            <p:cond delay="650"/>
                                          </p:stCondLst>
                                        </p:cTn>
                                        <p:tgtEl>
                                          <p:spTgt spid="13318"/>
                                        </p:tgtEl>
                                      </p:cBhvr>
                                      <p:to x="100000" y="60000"/>
                                    </p:animScale>
                                    <p:animScale>
                                      <p:cBhvr>
                                        <p:cTn id="51" dur="166" decel="50000">
                                          <p:stCondLst>
                                            <p:cond delay="676"/>
                                          </p:stCondLst>
                                        </p:cTn>
                                        <p:tgtEl>
                                          <p:spTgt spid="13318"/>
                                        </p:tgtEl>
                                      </p:cBhvr>
                                      <p:to x="100000" y="100000"/>
                                    </p:animScale>
                                    <p:animScale>
                                      <p:cBhvr>
                                        <p:cTn id="52" dur="26">
                                          <p:stCondLst>
                                            <p:cond delay="1312"/>
                                          </p:stCondLst>
                                        </p:cTn>
                                        <p:tgtEl>
                                          <p:spTgt spid="13318"/>
                                        </p:tgtEl>
                                      </p:cBhvr>
                                      <p:to x="100000" y="80000"/>
                                    </p:animScale>
                                    <p:animScale>
                                      <p:cBhvr>
                                        <p:cTn id="53" dur="166" decel="50000">
                                          <p:stCondLst>
                                            <p:cond delay="1338"/>
                                          </p:stCondLst>
                                        </p:cTn>
                                        <p:tgtEl>
                                          <p:spTgt spid="13318"/>
                                        </p:tgtEl>
                                      </p:cBhvr>
                                      <p:to x="100000" y="100000"/>
                                    </p:animScale>
                                    <p:animScale>
                                      <p:cBhvr>
                                        <p:cTn id="54" dur="26">
                                          <p:stCondLst>
                                            <p:cond delay="1642"/>
                                          </p:stCondLst>
                                        </p:cTn>
                                        <p:tgtEl>
                                          <p:spTgt spid="13318"/>
                                        </p:tgtEl>
                                      </p:cBhvr>
                                      <p:to x="100000" y="90000"/>
                                    </p:animScale>
                                    <p:animScale>
                                      <p:cBhvr>
                                        <p:cTn id="55" dur="166" decel="50000">
                                          <p:stCondLst>
                                            <p:cond delay="1668"/>
                                          </p:stCondLst>
                                        </p:cTn>
                                        <p:tgtEl>
                                          <p:spTgt spid="13318"/>
                                        </p:tgtEl>
                                      </p:cBhvr>
                                      <p:to x="100000" y="100000"/>
                                    </p:animScale>
                                    <p:animScale>
                                      <p:cBhvr>
                                        <p:cTn id="56" dur="26">
                                          <p:stCondLst>
                                            <p:cond delay="1808"/>
                                          </p:stCondLst>
                                        </p:cTn>
                                        <p:tgtEl>
                                          <p:spTgt spid="13318"/>
                                        </p:tgtEl>
                                      </p:cBhvr>
                                      <p:to x="100000" y="95000"/>
                                    </p:animScale>
                                    <p:animScale>
                                      <p:cBhvr>
                                        <p:cTn id="57" dur="166" decel="50000">
                                          <p:stCondLst>
                                            <p:cond delay="1834"/>
                                          </p:stCondLst>
                                        </p:cTn>
                                        <p:tgtEl>
                                          <p:spTgt spid="133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273591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3" y="2212970"/>
            <a:ext cx="11742234" cy="326428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22216"/>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1720734"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
        <p:nvSpPr>
          <p:cNvPr id="3" name="CuadroTexto 2">
            <a:extLst>
              <a:ext uri="{FF2B5EF4-FFF2-40B4-BE49-F238E27FC236}">
                <a16:creationId xmlns:a16="http://schemas.microsoft.com/office/drawing/2014/main" id="{36885327-A498-4C52-8AFE-5BD593BA40C6}"/>
              </a:ext>
            </a:extLst>
          </p:cNvPr>
          <p:cNvSpPr txBox="1"/>
          <p:nvPr/>
        </p:nvSpPr>
        <p:spPr>
          <a:xfrm>
            <a:off x="3183774" y="6225134"/>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2097393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049014"/>
            <a:ext cx="7922030" cy="52145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
        <p:nvSpPr>
          <p:cNvPr id="5" name="CuadroTexto 4">
            <a:extLst>
              <a:ext uri="{FF2B5EF4-FFF2-40B4-BE49-F238E27FC236}">
                <a16:creationId xmlns:a16="http://schemas.microsoft.com/office/drawing/2014/main" id="{40B2686E-2E55-4F3A-840F-DF855F033732}"/>
              </a:ext>
            </a:extLst>
          </p:cNvPr>
          <p:cNvSpPr txBox="1"/>
          <p:nvPr/>
        </p:nvSpPr>
        <p:spPr>
          <a:xfrm>
            <a:off x="3013002" y="6349826"/>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1846480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1815882"/>
          </a:xfrm>
          <a:prstGeom prst="rect">
            <a:avLst/>
          </a:prstGeom>
        </p:spPr>
        <p:txBody>
          <a:bodyPr wrap="square">
            <a:spAutoFit/>
          </a:bodyPr>
          <a:lstStyle/>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85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2593008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E079606-E3A0-4CAC-BF4A-19539EE16F87}"/>
              </a:ext>
            </a:extLst>
          </p:cNvPr>
          <p:cNvSpPr txBox="1"/>
          <p:nvPr/>
        </p:nvSpPr>
        <p:spPr>
          <a:xfrm>
            <a:off x="1343188" y="732361"/>
            <a:ext cx="10205545" cy="461665"/>
          </a:xfrm>
          <a:prstGeom prst="rect">
            <a:avLst/>
          </a:prstGeom>
          <a:noFill/>
        </p:spPr>
        <p:txBody>
          <a:bodyPr wrap="square">
            <a:spAutoFit/>
          </a:bodyPr>
          <a:lstStyle/>
          <a:p>
            <a:pPr algn="ctr"/>
            <a:r>
              <a:rPr lang="es-DO" sz="2400" dirty="0">
                <a:hlinkClick r:id="rId2"/>
              </a:rPr>
              <a:t>https://dotnet.microsoft.com/es-es/learn/maui/first-app-tutorial/install</a:t>
            </a:r>
            <a:endParaRPr lang="es-DO" sz="2400" dirty="0"/>
          </a:p>
        </p:txBody>
      </p:sp>
      <p:sp>
        <p:nvSpPr>
          <p:cNvPr id="5" name="CuadroTexto 4">
            <a:extLst>
              <a:ext uri="{FF2B5EF4-FFF2-40B4-BE49-F238E27FC236}">
                <a16:creationId xmlns:a16="http://schemas.microsoft.com/office/drawing/2014/main" id="{DDFC6942-058C-4EA8-9490-7D68A389929D}"/>
              </a:ext>
            </a:extLst>
          </p:cNvPr>
          <p:cNvSpPr txBox="1"/>
          <p:nvPr/>
        </p:nvSpPr>
        <p:spPr>
          <a:xfrm>
            <a:off x="236482" y="168166"/>
            <a:ext cx="11719035" cy="646331"/>
          </a:xfrm>
          <a:prstGeom prst="rect">
            <a:avLst/>
          </a:prstGeom>
          <a:noFill/>
        </p:spPr>
        <p:txBody>
          <a:bodyPr wrap="square">
            <a:spAutoFit/>
          </a:bodyPr>
          <a:lstStyle/>
          <a:p>
            <a:pPr algn="ctr"/>
            <a:r>
              <a:rPr lang="es-ES" sz="3600" b="1" i="0" u="none" strike="noStrike" dirty="0">
                <a:solidFill>
                  <a:srgbClr val="CB459C"/>
                </a:solidFill>
                <a:effectLst/>
                <a:latin typeface="Space Grotesk"/>
              </a:rPr>
              <a:t>Tutorial de .NET MAUI: Compilación de la primera aplicación</a:t>
            </a:r>
          </a:p>
        </p:txBody>
      </p:sp>
      <p:pic>
        <p:nvPicPr>
          <p:cNvPr id="1026" name="Picture 2" descr="Instalador de Visual Studio con la carga de trabajo Desarrollo móvil con .NET seleccionada">
            <a:extLst>
              <a:ext uri="{FF2B5EF4-FFF2-40B4-BE49-F238E27FC236}">
                <a16:creationId xmlns:a16="http://schemas.microsoft.com/office/drawing/2014/main" id="{25E05AF6-4468-49D6-A328-921A4CF20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188" y="1633646"/>
            <a:ext cx="9726339" cy="470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187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4894</Words>
  <Application>Microsoft Office PowerPoint</Application>
  <PresentationFormat>Panorámica</PresentationFormat>
  <Paragraphs>436</Paragraphs>
  <Slides>48</Slides>
  <Notes>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48</vt:i4>
      </vt:variant>
    </vt:vector>
  </HeadingPairs>
  <TitlesOfParts>
    <vt:vector size="62" baseType="lpstr">
      <vt:lpstr>72 Condensed</vt:lpstr>
      <vt:lpstr>Alegreya Sans</vt:lpstr>
      <vt:lpstr>Arial</vt:lpstr>
      <vt:lpstr>Calibri</vt:lpstr>
      <vt:lpstr>Calibri Light</vt:lpstr>
      <vt:lpstr>Cascadia Mono</vt:lpstr>
      <vt:lpstr>Consolas</vt:lpstr>
      <vt:lpstr>cooper_hewittmedium</vt:lpstr>
      <vt:lpstr>Inter</vt:lpstr>
      <vt:lpstr>Lato</vt:lpstr>
      <vt:lpstr>Segoe UI</vt:lpstr>
      <vt:lpstr>Space Grotesk</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93</cp:revision>
  <dcterms:created xsi:type="dcterms:W3CDTF">2025-02-25T04:14:37Z</dcterms:created>
  <dcterms:modified xsi:type="dcterms:W3CDTF">2025-04-04T17:30:13Z</dcterms:modified>
</cp:coreProperties>
</file>